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57" r:id="rId3"/>
    <p:sldId id="260" r:id="rId4"/>
    <p:sldId id="258" r:id="rId5"/>
    <p:sldId id="259" r:id="rId6"/>
    <p:sldId id="261" r:id="rId7"/>
    <p:sldId id="262" r:id="rId8"/>
    <p:sldId id="263" r:id="rId9"/>
    <p:sldId id="264" r:id="rId10"/>
    <p:sldId id="266" r:id="rId11"/>
    <p:sldId id="265" r:id="rId12"/>
    <p:sldId id="267" r:id="rId13"/>
    <p:sldId id="268" r:id="rId14"/>
    <p:sldId id="269" r:id="rId15"/>
    <p:sldId id="270" r:id="rId16"/>
    <p:sldId id="284" r:id="rId17"/>
    <p:sldId id="281" r:id="rId18"/>
    <p:sldId id="283" r:id="rId19"/>
    <p:sldId id="282" r:id="rId20"/>
    <p:sldId id="272" r:id="rId21"/>
    <p:sldId id="273" r:id="rId22"/>
    <p:sldId id="271" r:id="rId23"/>
    <p:sldId id="274" r:id="rId24"/>
    <p:sldId id="275" r:id="rId25"/>
    <p:sldId id="276" r:id="rId26"/>
    <p:sldId id="277" r:id="rId27"/>
    <p:sldId id="280" r:id="rId28"/>
    <p:sldId id="279" r:id="rId29"/>
    <p:sldId id="278" r:id="rId30"/>
    <p:sldId id="285" r:id="rId31"/>
    <p:sldId id="286" r:id="rId32"/>
    <p:sldId id="287" r:id="rId33"/>
    <p:sldId id="288" r:id="rId34"/>
    <p:sldId id="292" r:id="rId35"/>
    <p:sldId id="289" r:id="rId36"/>
    <p:sldId id="294" r:id="rId37"/>
    <p:sldId id="293" r:id="rId38"/>
    <p:sldId id="308"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9" r:id="rId52"/>
    <p:sldId id="310" r:id="rId53"/>
    <p:sldId id="311" r:id="rId54"/>
    <p:sldId id="312" r:id="rId55"/>
    <p:sldId id="313" r:id="rId56"/>
    <p:sldId id="314" r:id="rId57"/>
    <p:sldId id="315" r:id="rId58"/>
    <p:sldId id="316" r:id="rId59"/>
    <p:sldId id="317" r:id="rId60"/>
    <p:sldId id="318" r:id="rId61"/>
    <p:sldId id="291" r:id="rId62"/>
    <p:sldId id="29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39" autoAdjust="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0BEF4-38FC-4322-A28D-E4E5BC74E506}" type="datetimeFigureOut">
              <a:rPr lang="en-US" smtClean="0"/>
              <a:t>12-Oct-15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54FC6-3B6B-46A8-BCDA-D4EDC4F7C992}" type="slidenum">
              <a:rPr lang="en-US" smtClean="0"/>
              <a:t>‹#›</a:t>
            </a:fld>
            <a:endParaRPr lang="en-US"/>
          </a:p>
        </p:txBody>
      </p:sp>
    </p:spTree>
    <p:extLst>
      <p:ext uri="{BB962C8B-B14F-4D97-AF65-F5344CB8AC3E}">
        <p14:creationId xmlns:p14="http://schemas.microsoft.com/office/powerpoint/2010/main" val="138702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4</a:t>
            </a:fld>
            <a:endParaRPr lang="en-US"/>
          </a:p>
        </p:txBody>
      </p:sp>
    </p:spTree>
    <p:extLst>
      <p:ext uri="{BB962C8B-B14F-4D97-AF65-F5344CB8AC3E}">
        <p14:creationId xmlns:p14="http://schemas.microsoft.com/office/powerpoint/2010/main" val="17380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Oesophageal</a:t>
            </a:r>
            <a:r>
              <a:rPr lang="en-US" dirty="0" smtClean="0"/>
              <a:t> manometry tracing from a patient with ineffective </a:t>
            </a:r>
            <a:r>
              <a:rPr lang="en-US" dirty="0" err="1" smtClean="0"/>
              <a:t>oesophageal</a:t>
            </a:r>
            <a:r>
              <a:rPr lang="en-US" dirty="0" smtClean="0"/>
              <a:t> motility. The recording sites are positioned 3, 8, and 13 cm above the lower </a:t>
            </a:r>
            <a:r>
              <a:rPr lang="en-US" dirty="0" err="1" smtClean="0"/>
              <a:t>oesophageal</a:t>
            </a:r>
            <a:r>
              <a:rPr lang="en-US" dirty="0" smtClean="0"/>
              <a:t> sphincter. Note that the first and third wet swallows (WS) result in normal peristaltic sequences. However, the second wet swallow stimulates only low amplitude contractions in the proximal two leads, and no contraction in the distal lead (non-transmitted contraction or “failed peristalsis”).</a:t>
            </a:r>
          </a:p>
          <a:p>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19</a:t>
            </a:fld>
            <a:endParaRPr lang="en-US"/>
          </a:p>
        </p:txBody>
      </p:sp>
    </p:spTree>
    <p:extLst>
      <p:ext uri="{BB962C8B-B14F-4D97-AF65-F5344CB8AC3E}">
        <p14:creationId xmlns:p14="http://schemas.microsoft.com/office/powerpoint/2010/main" val="409601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PPI, Antacids;</a:t>
            </a:r>
            <a:r>
              <a:rPr lang="en-US" baseline="0" dirty="0" smtClean="0"/>
              <a:t> </a:t>
            </a:r>
            <a:r>
              <a:rPr lang="en-US" dirty="0" smtClean="0"/>
              <a:t>H2 Blockers – Cimetidine, Ranitidine </a:t>
            </a:r>
            <a:r>
              <a:rPr lang="en-US" dirty="0" err="1" smtClean="0"/>
              <a:t>etc</a:t>
            </a:r>
            <a:r>
              <a:rPr lang="en-US" dirty="0" smtClean="0"/>
              <a:t>;</a:t>
            </a:r>
            <a:r>
              <a:rPr lang="en-US" baseline="0" dirty="0" smtClean="0"/>
              <a:t> </a:t>
            </a:r>
            <a:r>
              <a:rPr lang="en-US" dirty="0" smtClean="0"/>
              <a:t>Corticosteroids</a:t>
            </a:r>
          </a:p>
          <a:p>
            <a:r>
              <a:rPr lang="en-US" dirty="0" smtClean="0"/>
              <a:t>Anticholinergics, Cholinergics, Adrenergic Blockers</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21</a:t>
            </a:fld>
            <a:endParaRPr lang="en-US"/>
          </a:p>
        </p:txBody>
      </p:sp>
    </p:spTree>
    <p:extLst>
      <p:ext uri="{BB962C8B-B14F-4D97-AF65-F5344CB8AC3E}">
        <p14:creationId xmlns:p14="http://schemas.microsoft.com/office/powerpoint/2010/main" val="27229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 axis indicates</a:t>
            </a:r>
            <a:r>
              <a:rPr lang="en-US" baseline="0" dirty="0" smtClean="0"/>
              <a:t> time and Y axis indicates the </a:t>
            </a:r>
            <a:r>
              <a:rPr lang="en-US" baseline="0" dirty="0" err="1" smtClean="0"/>
              <a:t>pH.</a:t>
            </a:r>
            <a:r>
              <a:rPr lang="en-US" baseline="0" dirty="0" smtClean="0"/>
              <a:t> Red line is the cutoff pH value of 4. Each time, the yellow line dips below the red line, it indicates an episode of reflux</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27</a:t>
            </a:fld>
            <a:endParaRPr lang="en-US"/>
          </a:p>
        </p:txBody>
      </p:sp>
    </p:spTree>
    <p:extLst>
      <p:ext uri="{BB962C8B-B14F-4D97-AF65-F5344CB8AC3E}">
        <p14:creationId xmlns:p14="http://schemas.microsoft.com/office/powerpoint/2010/main" val="5441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t>
            </a:r>
            <a:r>
              <a:rPr lang="en-US" b="1" dirty="0" smtClean="0"/>
              <a:t>Trendelenburg position</a:t>
            </a:r>
            <a:r>
              <a:rPr lang="en-US" dirty="0" smtClean="0"/>
              <a:t>, the body is laid flat on the back (supine position) with the feet higher than the head by 15-30 degrees This is a standard position used in abdominal and gynecological surgery. It allows better access to the pelvic organs as gravity pulls the intestines away from the pelvis. It was named after the German surgeon Friedrich Trendelenburg.</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33</a:t>
            </a:fld>
            <a:endParaRPr lang="en-US"/>
          </a:p>
        </p:txBody>
      </p:sp>
    </p:spTree>
    <p:extLst>
      <p:ext uri="{BB962C8B-B14F-4D97-AF65-F5344CB8AC3E}">
        <p14:creationId xmlns:p14="http://schemas.microsoft.com/office/powerpoint/2010/main" val="77368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Reflux</a:t>
            </a:r>
            <a:r>
              <a:rPr lang="en-US" baseline="0" dirty="0" smtClean="0"/>
              <a:t> esophagitis is inflammation of the esophagus caused by GERD</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39</a:t>
            </a:fld>
            <a:endParaRPr lang="en-US"/>
          </a:p>
        </p:txBody>
      </p:sp>
    </p:spTree>
    <p:extLst>
      <p:ext uri="{BB962C8B-B14F-4D97-AF65-F5344CB8AC3E}">
        <p14:creationId xmlns:p14="http://schemas.microsoft.com/office/powerpoint/2010/main" val="250877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Peptic strictures</a:t>
            </a:r>
            <a:r>
              <a:rPr lang="en-US" dirty="0" smtClean="0"/>
              <a:t> are the </a:t>
            </a:r>
            <a:r>
              <a:rPr lang="en-US" dirty="0" err="1" smtClean="0"/>
              <a:t>endstage</a:t>
            </a:r>
            <a:r>
              <a:rPr lang="en-US" dirty="0" smtClean="0"/>
              <a:t> result of chronic reflux esophagitis</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42</a:t>
            </a:fld>
            <a:endParaRPr lang="en-US"/>
          </a:p>
        </p:txBody>
      </p:sp>
    </p:spTree>
    <p:extLst>
      <p:ext uri="{BB962C8B-B14F-4D97-AF65-F5344CB8AC3E}">
        <p14:creationId xmlns:p14="http://schemas.microsoft.com/office/powerpoint/2010/main" val="323399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Schatzki ring is a narrowing of the lower esophagus that can cause difficulty swallowing (dysphagia).</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44</a:t>
            </a:fld>
            <a:endParaRPr lang="en-US"/>
          </a:p>
        </p:txBody>
      </p:sp>
    </p:spTree>
    <p:extLst>
      <p:ext uri="{BB962C8B-B14F-4D97-AF65-F5344CB8AC3E}">
        <p14:creationId xmlns:p14="http://schemas.microsoft.com/office/powerpoint/2010/main" val="31908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characterized by the replacement of the normal stratified squamous epithelium lining of the esophagus by simple columnar epithelium with goblet cells (which are usually found lower in the gastrointestinal tract).</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45</a:t>
            </a:fld>
            <a:endParaRPr lang="en-US"/>
          </a:p>
        </p:txBody>
      </p:sp>
    </p:spTree>
    <p:extLst>
      <p:ext uri="{BB962C8B-B14F-4D97-AF65-F5344CB8AC3E}">
        <p14:creationId xmlns:p14="http://schemas.microsoft.com/office/powerpoint/2010/main" val="11990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Appearance of folds in the distal esophagus of the cat</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47</a:t>
            </a:fld>
            <a:endParaRPr lang="en-US"/>
          </a:p>
        </p:txBody>
      </p:sp>
    </p:spTree>
    <p:extLst>
      <p:ext uri="{BB962C8B-B14F-4D97-AF65-F5344CB8AC3E}">
        <p14:creationId xmlns:p14="http://schemas.microsoft.com/office/powerpoint/2010/main" val="1151753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 </a:t>
            </a:r>
            <a:r>
              <a:rPr lang="en-US" i="1" dirty="0" err="1" smtClean="0"/>
              <a:t>varicoid</a:t>
            </a:r>
            <a:r>
              <a:rPr lang="en-US" dirty="0" smtClean="0"/>
              <a:t> is used to denote an esophageal carcinoma that has an uncommon pattern of dissemination via the vasculature and the lymphatic system to the submucosa.</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54</a:t>
            </a:fld>
            <a:endParaRPr lang="en-US"/>
          </a:p>
        </p:txBody>
      </p:sp>
    </p:spTree>
    <p:extLst>
      <p:ext uri="{BB962C8B-B14F-4D97-AF65-F5344CB8AC3E}">
        <p14:creationId xmlns:p14="http://schemas.microsoft.com/office/powerpoint/2010/main" val="8892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Pink color is that of the esophageal</a:t>
            </a:r>
            <a:r>
              <a:rPr lang="en-US" baseline="0" dirty="0" smtClean="0"/>
              <a:t> mucosa (stratified squamous epithelium)</a:t>
            </a:r>
          </a:p>
          <a:p>
            <a:r>
              <a:rPr lang="en-US" baseline="0" dirty="0" smtClean="0"/>
              <a:t>Dark red is that of the gastric mucosa. (simple columnar epithelium)</a:t>
            </a:r>
          </a:p>
          <a:p>
            <a:r>
              <a:rPr lang="en-US" baseline="0" dirty="0" smtClean="0"/>
              <a:t>This junction is called the z line.</a:t>
            </a:r>
          </a:p>
          <a:p>
            <a:r>
              <a:rPr lang="en-US" baseline="0" dirty="0" smtClean="0"/>
              <a:t>The location of the lower esophageal sphincter is 3 cm distal to the z line.</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5</a:t>
            </a:fld>
            <a:endParaRPr lang="en-US"/>
          </a:p>
        </p:txBody>
      </p:sp>
    </p:spTree>
    <p:extLst>
      <p:ext uri="{BB962C8B-B14F-4D97-AF65-F5344CB8AC3E}">
        <p14:creationId xmlns:p14="http://schemas.microsoft.com/office/powerpoint/2010/main" val="426462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57</a:t>
            </a:fld>
            <a:endParaRPr lang="en-US"/>
          </a:p>
        </p:txBody>
      </p:sp>
    </p:spTree>
    <p:extLst>
      <p:ext uri="{BB962C8B-B14F-4D97-AF65-F5344CB8AC3E}">
        <p14:creationId xmlns:p14="http://schemas.microsoft.com/office/powerpoint/2010/main" val="244248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Achalasia</a:t>
            </a:r>
            <a:r>
              <a:rPr lang="en-US" dirty="0" smtClean="0"/>
              <a:t> is a primary motor disorder of the esophagus characterized by insufficient lower esophageal sphincter relaxation and loss of esophageal peristalsis</a:t>
            </a:r>
          </a:p>
          <a:p>
            <a:r>
              <a:rPr lang="en-US" dirty="0" smtClean="0"/>
              <a:t>Primary achalasia is the most common subtype and is associated with loss of ganglion cells in the esophageal myenteric plexus. </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59</a:t>
            </a:fld>
            <a:endParaRPr lang="en-US"/>
          </a:p>
        </p:txBody>
      </p:sp>
    </p:spTree>
    <p:extLst>
      <p:ext uri="{BB962C8B-B14F-4D97-AF65-F5344CB8AC3E}">
        <p14:creationId xmlns:p14="http://schemas.microsoft.com/office/powerpoint/2010/main" val="250259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Secondary achalasia is relatively uncommon. This condition exists when a process other than intrinsic disease of the esophageal myenteric plexus is the etiology. Examples of maladies causing secondary achalasia include certain malignancies, diabetes mellitus, and chagas disease. (tropical</a:t>
            </a:r>
            <a:r>
              <a:rPr lang="en-US" baseline="0" dirty="0" smtClean="0"/>
              <a:t> disease caused by parasite </a:t>
            </a:r>
            <a:r>
              <a:rPr lang="en-US" i="1" baseline="0" dirty="0" smtClean="0"/>
              <a:t>Trypanosoma cruzi</a:t>
            </a:r>
            <a:endParaRPr lang="en-US" i="1" dirty="0"/>
          </a:p>
        </p:txBody>
      </p:sp>
      <p:sp>
        <p:nvSpPr>
          <p:cNvPr id="4" name="Slide Number Placeholder 3"/>
          <p:cNvSpPr>
            <a:spLocks noGrp="1"/>
          </p:cNvSpPr>
          <p:nvPr>
            <p:ph type="sldNum" sz="quarter" idx="10"/>
          </p:nvPr>
        </p:nvSpPr>
        <p:spPr/>
        <p:txBody>
          <a:bodyPr/>
          <a:lstStyle/>
          <a:p>
            <a:fld id="{D7F54FC6-3B6B-46A8-BCDA-D4EDC4F7C992}" type="slidenum">
              <a:rPr lang="en-US" smtClean="0"/>
              <a:t>60</a:t>
            </a:fld>
            <a:endParaRPr lang="en-US"/>
          </a:p>
        </p:txBody>
      </p:sp>
    </p:spTree>
    <p:extLst>
      <p:ext uri="{BB962C8B-B14F-4D97-AF65-F5344CB8AC3E}">
        <p14:creationId xmlns:p14="http://schemas.microsoft.com/office/powerpoint/2010/main" val="3537101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62</a:t>
            </a:fld>
            <a:endParaRPr lang="en-US"/>
          </a:p>
        </p:txBody>
      </p:sp>
    </p:spTree>
    <p:extLst>
      <p:ext uri="{BB962C8B-B14F-4D97-AF65-F5344CB8AC3E}">
        <p14:creationId xmlns:p14="http://schemas.microsoft.com/office/powerpoint/2010/main" val="37284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6</a:t>
            </a:fld>
            <a:endParaRPr lang="en-US"/>
          </a:p>
        </p:txBody>
      </p:sp>
    </p:spTree>
    <p:extLst>
      <p:ext uri="{BB962C8B-B14F-4D97-AF65-F5344CB8AC3E}">
        <p14:creationId xmlns:p14="http://schemas.microsoft.com/office/powerpoint/2010/main" val="299074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PPI, Antacids;</a:t>
            </a:r>
            <a:r>
              <a:rPr lang="en-US" baseline="0" dirty="0" smtClean="0"/>
              <a:t> </a:t>
            </a:r>
            <a:r>
              <a:rPr lang="en-US" dirty="0" smtClean="0"/>
              <a:t>H2 Blockers – Cimetidine, Ranitidine </a:t>
            </a:r>
            <a:r>
              <a:rPr lang="en-US" dirty="0" err="1" smtClean="0"/>
              <a:t>etc</a:t>
            </a:r>
            <a:r>
              <a:rPr lang="en-US" dirty="0" smtClean="0"/>
              <a:t>;</a:t>
            </a:r>
            <a:r>
              <a:rPr lang="en-US" baseline="0" dirty="0" smtClean="0"/>
              <a:t> </a:t>
            </a:r>
            <a:r>
              <a:rPr lang="en-US" dirty="0" smtClean="0"/>
              <a:t>Corticosteroids</a:t>
            </a:r>
          </a:p>
          <a:p>
            <a:r>
              <a:rPr lang="en-US" dirty="0" smtClean="0"/>
              <a:t>Anticholinergics, Cholinergics, Adrenergic Blockers</a:t>
            </a:r>
          </a:p>
        </p:txBody>
      </p:sp>
      <p:sp>
        <p:nvSpPr>
          <p:cNvPr id="4" name="Slide Number Placeholder 3"/>
          <p:cNvSpPr>
            <a:spLocks noGrp="1"/>
          </p:cNvSpPr>
          <p:nvPr>
            <p:ph type="sldNum" sz="quarter" idx="10"/>
          </p:nvPr>
        </p:nvSpPr>
        <p:spPr/>
        <p:txBody>
          <a:bodyPr/>
          <a:lstStyle/>
          <a:p>
            <a:fld id="{D7F54FC6-3B6B-46A8-BCDA-D4EDC4F7C992}" type="slidenum">
              <a:rPr lang="en-US" smtClean="0"/>
              <a:t>10</a:t>
            </a:fld>
            <a:endParaRPr lang="en-US"/>
          </a:p>
        </p:txBody>
      </p:sp>
    </p:spTree>
    <p:extLst>
      <p:ext uri="{BB962C8B-B14F-4D97-AF65-F5344CB8AC3E}">
        <p14:creationId xmlns:p14="http://schemas.microsoft.com/office/powerpoint/2010/main" val="165210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http://gut.bmj.com/content/49/1/145/T2.expansion.html</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13</a:t>
            </a:fld>
            <a:endParaRPr lang="en-US"/>
          </a:p>
        </p:txBody>
      </p:sp>
    </p:spTree>
    <p:extLst>
      <p:ext uri="{BB962C8B-B14F-4D97-AF65-F5344CB8AC3E}">
        <p14:creationId xmlns:p14="http://schemas.microsoft.com/office/powerpoint/2010/main" val="125366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 axis denotes time</a:t>
            </a:r>
          </a:p>
          <a:p>
            <a:r>
              <a:rPr lang="en-US" dirty="0" smtClean="0"/>
              <a:t>Y axis</a:t>
            </a:r>
            <a:r>
              <a:rPr lang="en-US" baseline="0" dirty="0" smtClean="0"/>
              <a:t> denotes pressure</a:t>
            </a:r>
          </a:p>
          <a:p>
            <a:r>
              <a:rPr lang="en-US" baseline="0" dirty="0" smtClean="0"/>
              <a:t>The peristaltic wave represented by the upward deflection is progressing downward with time</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14</a:t>
            </a:fld>
            <a:endParaRPr lang="en-US"/>
          </a:p>
        </p:txBody>
      </p:sp>
    </p:spTree>
    <p:extLst>
      <p:ext uri="{BB962C8B-B14F-4D97-AF65-F5344CB8AC3E}">
        <p14:creationId xmlns:p14="http://schemas.microsoft.com/office/powerpoint/2010/main" val="139320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tracing illustrates the findings in classic achalasia with esophageal body </a:t>
            </a:r>
            <a:r>
              <a:rPr lang="en-US" dirty="0" err="1" smtClean="0"/>
              <a:t>aperistalsis</a:t>
            </a:r>
            <a:r>
              <a:rPr lang="en-US" dirty="0" smtClean="0"/>
              <a:t> with low-amplitude simultaneous esophageal body contractions and failed relaxation of the lower esophageal sphincter.</a:t>
            </a:r>
          </a:p>
        </p:txBody>
      </p:sp>
      <p:sp>
        <p:nvSpPr>
          <p:cNvPr id="4" name="Slide Number Placeholder 3"/>
          <p:cNvSpPr>
            <a:spLocks noGrp="1"/>
          </p:cNvSpPr>
          <p:nvPr>
            <p:ph type="sldNum" sz="quarter" idx="10"/>
          </p:nvPr>
        </p:nvSpPr>
        <p:spPr/>
        <p:txBody>
          <a:bodyPr/>
          <a:lstStyle/>
          <a:p>
            <a:fld id="{D7F54FC6-3B6B-46A8-BCDA-D4EDC4F7C992}" type="slidenum">
              <a:rPr lang="en-US" smtClean="0"/>
              <a:t>16</a:t>
            </a:fld>
            <a:endParaRPr lang="en-US"/>
          </a:p>
        </p:txBody>
      </p:sp>
    </p:spTree>
    <p:extLst>
      <p:ext uri="{BB962C8B-B14F-4D97-AF65-F5344CB8AC3E}">
        <p14:creationId xmlns:p14="http://schemas.microsoft.com/office/powerpoint/2010/main" val="145489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Oesophageal</a:t>
            </a:r>
            <a:r>
              <a:rPr lang="en-US" dirty="0" smtClean="0"/>
              <a:t> manometry tracing from a patient with diffuse </a:t>
            </a:r>
            <a:r>
              <a:rPr lang="en-US" dirty="0" err="1" smtClean="0"/>
              <a:t>oesophageal</a:t>
            </a:r>
            <a:r>
              <a:rPr lang="en-US" dirty="0" smtClean="0"/>
              <a:t> spasm. The recording sites are positioned 3, 8, and 13 cm above the lower </a:t>
            </a:r>
            <a:r>
              <a:rPr lang="en-US" dirty="0" err="1" smtClean="0"/>
              <a:t>oesophageal</a:t>
            </a:r>
            <a:r>
              <a:rPr lang="en-US" dirty="0" smtClean="0"/>
              <a:t> sphincter. Note that the first wet swallow (WS) is followed by </a:t>
            </a:r>
            <a:r>
              <a:rPr lang="en-US" dirty="0" err="1" smtClean="0"/>
              <a:t>oesophageal</a:t>
            </a:r>
            <a:r>
              <a:rPr lang="en-US" dirty="0" smtClean="0"/>
              <a:t> contractions that are simultaneous and repetitive. However, some peristaltic activity is preserved, as evidenced by the peristaltic contraction of the </a:t>
            </a:r>
            <a:r>
              <a:rPr lang="en-US" dirty="0" err="1" smtClean="0"/>
              <a:t>oesophageal</a:t>
            </a:r>
            <a:r>
              <a:rPr lang="en-US" dirty="0" smtClean="0"/>
              <a:t> body shown in the sequence on the right. </a:t>
            </a:r>
            <a:endParaRPr lang="en-US" dirty="0"/>
          </a:p>
        </p:txBody>
      </p:sp>
      <p:sp>
        <p:nvSpPr>
          <p:cNvPr id="4" name="Slide Number Placeholder 3"/>
          <p:cNvSpPr>
            <a:spLocks noGrp="1"/>
          </p:cNvSpPr>
          <p:nvPr>
            <p:ph type="sldNum" sz="quarter" idx="10"/>
          </p:nvPr>
        </p:nvSpPr>
        <p:spPr/>
        <p:txBody>
          <a:bodyPr/>
          <a:lstStyle/>
          <a:p>
            <a:fld id="{D7F54FC6-3B6B-46A8-BCDA-D4EDC4F7C992}" type="slidenum">
              <a:rPr lang="en-US" smtClean="0"/>
              <a:t>17</a:t>
            </a:fld>
            <a:endParaRPr lang="en-US"/>
          </a:p>
        </p:txBody>
      </p:sp>
    </p:spTree>
    <p:extLst>
      <p:ext uri="{BB962C8B-B14F-4D97-AF65-F5344CB8AC3E}">
        <p14:creationId xmlns:p14="http://schemas.microsoft.com/office/powerpoint/2010/main" val="14849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Oesophageal</a:t>
            </a:r>
            <a:r>
              <a:rPr lang="en-US" dirty="0" smtClean="0"/>
              <a:t> manometry tracing from a patient with nutcracker </a:t>
            </a:r>
            <a:r>
              <a:rPr lang="en-US" dirty="0" err="1" smtClean="0"/>
              <a:t>oesophagus</a:t>
            </a:r>
            <a:r>
              <a:rPr lang="en-US" dirty="0" smtClean="0"/>
              <a:t>. The recording sites are positioned 3, 8, and 13 cm above the lower </a:t>
            </a:r>
            <a:r>
              <a:rPr lang="en-US" dirty="0" err="1" smtClean="0"/>
              <a:t>oesophageal</a:t>
            </a:r>
            <a:r>
              <a:rPr lang="en-US" dirty="0" smtClean="0"/>
              <a:t> sphincter. Note the high amplitude peristaltic contractions initiated by wet swallows (WS). </a:t>
            </a:r>
          </a:p>
        </p:txBody>
      </p:sp>
      <p:sp>
        <p:nvSpPr>
          <p:cNvPr id="4" name="Slide Number Placeholder 3"/>
          <p:cNvSpPr>
            <a:spLocks noGrp="1"/>
          </p:cNvSpPr>
          <p:nvPr>
            <p:ph type="sldNum" sz="quarter" idx="10"/>
          </p:nvPr>
        </p:nvSpPr>
        <p:spPr/>
        <p:txBody>
          <a:bodyPr/>
          <a:lstStyle/>
          <a:p>
            <a:fld id="{D7F54FC6-3B6B-46A8-BCDA-D4EDC4F7C992}" type="slidenum">
              <a:rPr lang="en-US" smtClean="0"/>
              <a:t>18</a:t>
            </a:fld>
            <a:endParaRPr lang="en-US"/>
          </a:p>
        </p:txBody>
      </p:sp>
    </p:spTree>
    <p:extLst>
      <p:ext uri="{BB962C8B-B14F-4D97-AF65-F5344CB8AC3E}">
        <p14:creationId xmlns:p14="http://schemas.microsoft.com/office/powerpoint/2010/main" val="1285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61D42A-AA55-4ED4-8AC4-31AE679EB8CF}"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396497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A537DF-626B-49DD-AFAC-EA8E75249787}"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12015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E529C-187A-41E4-8447-57CBE96C0239}"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BAC9BE-3338-413A-B403-5EC6FF6D140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3999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3441592-14FC-47E2-9434-D6A38FA68001}"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221040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7FE2442-8562-4756-9F48-9940D182D91C}"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BAC9BE-3338-413A-B403-5EC6FF6D140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453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C2B5F79-46E4-4AFD-A0C8-ABF5CB82CEAE}"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2032055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12E582-87C5-4507-9A0F-87811F16BAB4}"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58967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372597-B3DA-4688-9812-26DF9CFB7714}"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10320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28102-C111-49A6-8BFC-3100B719FDEC}"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125214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E5896-7D0C-4054-9FCE-3F9A11E45F77}" type="datetime1">
              <a:rPr lang="en-US" smtClean="0"/>
              <a:t>12-Oct-15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9065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F7FAB1-FE58-414D-884E-50C6F0998C1D}"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377630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CC6329-33C7-4E5F-B5B0-17EB17708BD3}" type="datetime1">
              <a:rPr lang="en-US" smtClean="0"/>
              <a:t>12-Oct-15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11027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DD9AD2-0AFD-4E6E-AB9F-58E7B07C9A54}" type="datetime1">
              <a:rPr lang="en-US" smtClean="0"/>
              <a:t>12-Oct-15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175645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9C858-F207-421E-BD69-BF270C6C4ABE}" type="datetime1">
              <a:rPr lang="en-US" smtClean="0"/>
              <a:t>12-Oct-15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248586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F386B-DA6F-4B9C-A03C-53E813545EAF}"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25626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C47CFC-2A2E-4EE8-B403-0238692FFD51}" type="datetime1">
              <a:rPr lang="en-US" smtClean="0"/>
              <a:t>12-Oct-15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BAC9BE-3338-413A-B403-5EC6FF6D1401}" type="slidenum">
              <a:rPr lang="en-US" smtClean="0"/>
              <a:t>‹#›</a:t>
            </a:fld>
            <a:endParaRPr lang="en-US"/>
          </a:p>
        </p:txBody>
      </p:sp>
    </p:spTree>
    <p:extLst>
      <p:ext uri="{BB962C8B-B14F-4D97-AF65-F5344CB8AC3E}">
        <p14:creationId xmlns:p14="http://schemas.microsoft.com/office/powerpoint/2010/main" val="324274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4896D31-0137-47A3-B57E-8BA379A7367B}" type="datetime1">
              <a:rPr lang="en-US" smtClean="0"/>
              <a:t>12-Oct-15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3BAC9BE-3338-413A-B403-5EC6FF6D1401}" type="slidenum">
              <a:rPr lang="en-US" smtClean="0"/>
              <a:t>‹#›</a:t>
            </a:fld>
            <a:endParaRPr lang="en-US"/>
          </a:p>
        </p:txBody>
      </p:sp>
    </p:spTree>
    <p:extLst>
      <p:ext uri="{BB962C8B-B14F-4D97-AF65-F5344CB8AC3E}">
        <p14:creationId xmlns:p14="http://schemas.microsoft.com/office/powerpoint/2010/main" val="1307444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1"/>
            <a:ext cx="8915399" cy="1066800"/>
          </a:xfrm>
        </p:spPr>
        <p:txBody>
          <a:bodyPr/>
          <a:lstStyle/>
          <a:p>
            <a:pPr algn="ctr"/>
            <a:r>
              <a:rPr lang="en-US" dirty="0" smtClean="0">
                <a:latin typeface="Calibri" panose="020F0502020204030204" pitchFamily="34" charset="0"/>
              </a:rPr>
              <a:t>Esophageal Function Tests</a:t>
            </a:r>
            <a:endParaRPr lang="en-US" dirty="0">
              <a:latin typeface="Calibri" panose="020F0502020204030204" pitchFamily="34" charset="0"/>
            </a:endParaRPr>
          </a:p>
        </p:txBody>
      </p:sp>
      <p:sp>
        <p:nvSpPr>
          <p:cNvPr id="3" name="Subtitle 2"/>
          <p:cNvSpPr>
            <a:spLocks noGrp="1"/>
          </p:cNvSpPr>
          <p:nvPr>
            <p:ph type="subTitle" idx="1"/>
          </p:nvPr>
        </p:nvSpPr>
        <p:spPr/>
        <p:txBody>
          <a:bodyPr/>
          <a:lstStyle/>
          <a:p>
            <a:pPr algn="r"/>
            <a:r>
              <a:rPr lang="en-US" dirty="0">
                <a:solidFill>
                  <a:schemeClr val="tx1"/>
                </a:solidFill>
                <a:latin typeface="Calibri" panose="020F0502020204030204" pitchFamily="34" charset="0"/>
              </a:rPr>
              <a:t>Dr. Ravi (PGY1 - General Medicine</a:t>
            </a:r>
            <a:r>
              <a:rPr lang="en-US" dirty="0" smtClean="0">
                <a:solidFill>
                  <a:schemeClr val="tx1"/>
                </a:solidFill>
                <a:latin typeface="Calibri" panose="020F0502020204030204" pitchFamily="34" charset="0"/>
              </a:rPr>
              <a:t>)</a:t>
            </a:r>
            <a:endParaRPr lang="en-US"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1</a:t>
            </a:fld>
            <a:endParaRPr lang="en-US"/>
          </a:p>
        </p:txBody>
      </p:sp>
    </p:spTree>
    <p:extLst>
      <p:ext uri="{BB962C8B-B14F-4D97-AF65-F5344CB8AC3E}">
        <p14:creationId xmlns:p14="http://schemas.microsoft.com/office/powerpoint/2010/main" val="476313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Esophageal </a:t>
            </a:r>
            <a:r>
              <a:rPr lang="en-US" dirty="0" smtClean="0">
                <a:latin typeface="Calibri" panose="020F0502020204030204" pitchFamily="34" charset="0"/>
              </a:rPr>
              <a:t>Manometry</a:t>
            </a:r>
            <a:br>
              <a:rPr lang="en-US" dirty="0" smtClean="0">
                <a:latin typeface="Calibri" panose="020F0502020204030204" pitchFamily="34" charset="0"/>
              </a:rPr>
            </a:br>
            <a:r>
              <a:rPr lang="en-US" dirty="0" smtClean="0">
                <a:latin typeface="Calibri" panose="020F0502020204030204" pitchFamily="34" charset="0"/>
              </a:rPr>
              <a:t>Preparation</a:t>
            </a:r>
            <a:endParaRPr lang="en-US" dirty="0"/>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The patient is asked not to eat or drink anything after midnight before the esophageal manometry test</a:t>
            </a:r>
          </a:p>
          <a:p>
            <a:pPr lvl="0"/>
            <a:r>
              <a:rPr lang="en-US" sz="2400" dirty="0">
                <a:solidFill>
                  <a:prstClr val="black">
                    <a:lumMod val="75000"/>
                    <a:lumOff val="25000"/>
                  </a:prstClr>
                </a:solidFill>
                <a:latin typeface="Calibri" panose="020F0502020204030204" pitchFamily="34" charset="0"/>
              </a:rPr>
              <a:t>Patient asked to avoid </a:t>
            </a:r>
            <a:r>
              <a:rPr lang="en-US" sz="2400" dirty="0" smtClean="0">
                <a:solidFill>
                  <a:prstClr val="black">
                    <a:lumMod val="75000"/>
                    <a:lumOff val="25000"/>
                  </a:prstClr>
                </a:solidFill>
                <a:latin typeface="Calibri" panose="020F0502020204030204" pitchFamily="34" charset="0"/>
              </a:rPr>
              <a:t>smoking</a:t>
            </a:r>
            <a:endParaRPr lang="en-US" sz="2400" dirty="0" smtClean="0">
              <a:latin typeface="Calibri" panose="020F0502020204030204" pitchFamily="34" charset="0"/>
            </a:endParaRPr>
          </a:p>
          <a:p>
            <a:r>
              <a:rPr lang="en-US" sz="2400" dirty="0">
                <a:latin typeface="Calibri" panose="020F0502020204030204" pitchFamily="34" charset="0"/>
              </a:rPr>
              <a:t>Many medications affect the esophagus; doses may need to </a:t>
            </a:r>
            <a:r>
              <a:rPr lang="en-US" sz="2400" dirty="0" smtClean="0">
                <a:latin typeface="Calibri" panose="020F0502020204030204" pitchFamily="34" charset="0"/>
              </a:rPr>
              <a:t>be adjusted </a:t>
            </a:r>
            <a:r>
              <a:rPr lang="en-US" sz="2400" dirty="0">
                <a:latin typeface="Calibri" panose="020F0502020204030204" pitchFamily="34" charset="0"/>
              </a:rPr>
              <a:t>or even discontinued prior to </a:t>
            </a:r>
            <a:r>
              <a:rPr lang="en-US" sz="2400" dirty="0" smtClean="0">
                <a:latin typeface="Calibri" panose="020F0502020204030204" pitchFamily="34" charset="0"/>
              </a:rPr>
              <a:t>testing</a:t>
            </a:r>
          </a:p>
          <a:p>
            <a:r>
              <a:rPr lang="en-US" sz="2400" dirty="0" smtClean="0">
                <a:latin typeface="Calibri" panose="020F0502020204030204" pitchFamily="34" charset="0"/>
              </a:rPr>
              <a:t>Drug &amp; allergic history must be taken</a:t>
            </a:r>
          </a:p>
          <a:p>
            <a:r>
              <a:rPr lang="en-US" sz="2400" dirty="0" smtClean="0">
                <a:latin typeface="Calibri" panose="020F0502020204030204" pitchFamily="34" charset="0"/>
              </a:rPr>
              <a:t>Explain the procedure</a:t>
            </a:r>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10</a:t>
            </a:fld>
            <a:endParaRPr lang="en-US"/>
          </a:p>
        </p:txBody>
      </p:sp>
    </p:spTree>
    <p:extLst>
      <p:ext uri="{BB962C8B-B14F-4D97-AF65-F5344CB8AC3E}">
        <p14:creationId xmlns:p14="http://schemas.microsoft.com/office/powerpoint/2010/main" val="3385351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Esophageal </a:t>
            </a:r>
            <a:r>
              <a:rPr lang="en-US" dirty="0" smtClean="0">
                <a:latin typeface="Calibri" panose="020F0502020204030204" pitchFamily="34" charset="0"/>
              </a:rPr>
              <a:t>Manometry</a:t>
            </a:r>
            <a:br>
              <a:rPr lang="en-US" dirty="0" smtClean="0">
                <a:latin typeface="Calibri" panose="020F0502020204030204" pitchFamily="34" charset="0"/>
              </a:rPr>
            </a:br>
            <a:r>
              <a:rPr lang="en-US" dirty="0" smtClean="0">
                <a:latin typeface="Calibri" panose="020F0502020204030204" pitchFamily="34" charset="0"/>
              </a:rPr>
              <a:t>Procedure</a:t>
            </a:r>
            <a:endParaRPr lang="en-US" dirty="0"/>
          </a:p>
        </p:txBody>
      </p:sp>
      <p:pic>
        <p:nvPicPr>
          <p:cNvPr id="5" name="Down the Hatch- What exactly is Esophageal Manometry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54220" cy="6858000"/>
          </a:xfrm>
        </p:spPr>
      </p:pic>
    </p:spTree>
    <p:extLst>
      <p:ext uri="{BB962C8B-B14F-4D97-AF65-F5344CB8AC3E}">
        <p14:creationId xmlns:p14="http://schemas.microsoft.com/office/powerpoint/2010/main" val="1262728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7449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Esophageal Manometry</a:t>
            </a:r>
            <a:br>
              <a:rPr lang="en-US" dirty="0">
                <a:latin typeface="Calibri" panose="020F0502020204030204" pitchFamily="34" charset="0"/>
              </a:rPr>
            </a:br>
            <a:r>
              <a:rPr lang="en-US" dirty="0" smtClean="0">
                <a:latin typeface="Calibri" panose="020F0502020204030204" pitchFamily="34" charset="0"/>
              </a:rPr>
              <a:t>Risks</a:t>
            </a:r>
            <a:endParaRPr lang="en-US" dirty="0"/>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Most patients are able to swallow and adjust to the manometry catheter</a:t>
            </a:r>
          </a:p>
          <a:p>
            <a:r>
              <a:rPr lang="en-US" sz="2400" dirty="0" smtClean="0">
                <a:latin typeface="Calibri" panose="020F0502020204030204" pitchFamily="34" charset="0"/>
              </a:rPr>
              <a:t>However, some patients may gag and aspirate the gastric juices</a:t>
            </a:r>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12</a:t>
            </a:fld>
            <a:endParaRPr lang="en-US"/>
          </a:p>
        </p:txBody>
      </p:sp>
    </p:spTree>
    <p:extLst>
      <p:ext uri="{BB962C8B-B14F-4D97-AF65-F5344CB8AC3E}">
        <p14:creationId xmlns:p14="http://schemas.microsoft.com/office/powerpoint/2010/main" val="2573642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Esophageal Manometry</a:t>
            </a:r>
            <a:br>
              <a:rPr lang="en-US" dirty="0">
                <a:latin typeface="Calibri" panose="020F0502020204030204" pitchFamily="34" charset="0"/>
              </a:rPr>
            </a:br>
            <a:r>
              <a:rPr lang="en-US" dirty="0" smtClean="0">
                <a:latin typeface="Calibri" panose="020F0502020204030204" pitchFamily="34" charset="0"/>
              </a:rPr>
              <a:t>Normal Result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4716309"/>
              </p:ext>
            </p:extLst>
          </p:nvPr>
        </p:nvGraphicFramePr>
        <p:xfrm>
          <a:off x="1921267" y="1767155"/>
          <a:ext cx="9924836" cy="4530902"/>
        </p:xfrm>
        <a:graphic>
          <a:graphicData uri="http://schemas.openxmlformats.org/drawingml/2006/table">
            <a:tbl>
              <a:tblPr/>
              <a:tblGrid>
                <a:gridCol w="4068242"/>
                <a:gridCol w="5856594"/>
              </a:tblGrid>
              <a:tr h="1031484">
                <a:tc>
                  <a:txBody>
                    <a:bodyPr/>
                    <a:lstStyle/>
                    <a:p>
                      <a:r>
                        <a:rPr lang="en-US" sz="2400" dirty="0" smtClean="0">
                          <a:latin typeface="Calibri" panose="020F0502020204030204" pitchFamily="34" charset="0"/>
                        </a:rPr>
                        <a:t>Basal </a:t>
                      </a:r>
                      <a:r>
                        <a:rPr lang="en-US" sz="2400" dirty="0">
                          <a:latin typeface="Calibri" panose="020F0502020204030204" pitchFamily="34" charset="0"/>
                        </a:rPr>
                        <a:t>LOS pressure</a:t>
                      </a:r>
                    </a:p>
                  </a:txBody>
                  <a:tcPr anchor="ctr">
                    <a:lnL>
                      <a:noFill/>
                    </a:lnL>
                    <a:lnR>
                      <a:noFill/>
                    </a:lnR>
                    <a:lnT>
                      <a:noFill/>
                    </a:lnT>
                    <a:lnB>
                      <a:noFill/>
                    </a:lnB>
                  </a:tcPr>
                </a:tc>
                <a:tc>
                  <a:txBody>
                    <a:bodyPr/>
                    <a:lstStyle/>
                    <a:p>
                      <a:pPr algn="l"/>
                      <a:r>
                        <a:rPr lang="en-US" sz="2400" dirty="0">
                          <a:latin typeface="Calibri" panose="020F0502020204030204" pitchFamily="34" charset="0"/>
                        </a:rPr>
                        <a:t>10–45 mm </a:t>
                      </a:r>
                      <a:r>
                        <a:rPr lang="en-US" sz="2400" dirty="0" smtClean="0">
                          <a:latin typeface="Calibri" panose="020F0502020204030204" pitchFamily="34" charset="0"/>
                        </a:rPr>
                        <a:t>Hg</a:t>
                      </a:r>
                      <a:endParaRPr lang="en-US" sz="2400" dirty="0">
                        <a:latin typeface="Calibri" panose="020F0502020204030204" pitchFamily="34" charset="0"/>
                      </a:endParaRPr>
                    </a:p>
                  </a:txBody>
                  <a:tcPr anchor="ctr">
                    <a:lnL>
                      <a:noFill/>
                    </a:lnL>
                    <a:lnR>
                      <a:noFill/>
                    </a:lnR>
                    <a:lnT>
                      <a:noFill/>
                    </a:lnT>
                    <a:lnB>
                      <a:noFill/>
                    </a:lnB>
                  </a:tcPr>
                </a:tc>
              </a:tr>
              <a:tr h="808173">
                <a:tc>
                  <a:txBody>
                    <a:bodyPr/>
                    <a:lstStyle/>
                    <a:p>
                      <a:r>
                        <a:rPr lang="en-US" sz="2400" dirty="0">
                          <a:latin typeface="Calibri" panose="020F0502020204030204" pitchFamily="34" charset="0"/>
                        </a:rPr>
                        <a:t>LOS relaxation with swallow</a:t>
                      </a:r>
                    </a:p>
                  </a:txBody>
                  <a:tcPr anchor="ctr">
                    <a:lnL>
                      <a:noFill/>
                    </a:lnL>
                    <a:lnR>
                      <a:noFill/>
                    </a:lnR>
                    <a:lnT>
                      <a:noFill/>
                    </a:lnT>
                    <a:lnB>
                      <a:noFill/>
                    </a:lnB>
                  </a:tcPr>
                </a:tc>
                <a:tc>
                  <a:txBody>
                    <a:bodyPr/>
                    <a:lstStyle/>
                    <a:p>
                      <a:pPr algn="l"/>
                      <a:r>
                        <a:rPr lang="en-US" sz="2400" dirty="0" smtClean="0">
                          <a:latin typeface="Calibri" panose="020F0502020204030204" pitchFamily="34" charset="0"/>
                        </a:rPr>
                        <a:t>Complete</a:t>
                      </a:r>
                      <a:endParaRPr lang="en-US" sz="2400" dirty="0">
                        <a:latin typeface="Calibri" panose="020F0502020204030204" pitchFamily="34" charset="0"/>
                      </a:endParaRPr>
                    </a:p>
                  </a:txBody>
                  <a:tcPr anchor="ctr">
                    <a:lnL>
                      <a:noFill/>
                    </a:lnL>
                    <a:lnR>
                      <a:noFill/>
                    </a:lnR>
                    <a:lnT>
                      <a:noFill/>
                    </a:lnT>
                    <a:lnB>
                      <a:noFill/>
                    </a:lnB>
                  </a:tcPr>
                </a:tc>
              </a:tr>
              <a:tr h="879723">
                <a:tc>
                  <a:txBody>
                    <a:bodyPr/>
                    <a:lstStyle/>
                    <a:p>
                      <a:r>
                        <a:rPr lang="en-US" sz="2400">
                          <a:latin typeface="Calibri" panose="020F0502020204030204" pitchFamily="34" charset="0"/>
                        </a:rPr>
                        <a:t>Wave progression</a:t>
                      </a:r>
                    </a:p>
                  </a:txBody>
                  <a:tcPr anchor="ctr">
                    <a:lnL>
                      <a:noFill/>
                    </a:lnL>
                    <a:lnR>
                      <a:noFill/>
                    </a:lnR>
                    <a:lnT>
                      <a:noFill/>
                    </a:lnT>
                    <a:lnB>
                      <a:noFill/>
                    </a:lnB>
                  </a:tcPr>
                </a:tc>
                <a:tc>
                  <a:txBody>
                    <a:bodyPr/>
                    <a:lstStyle/>
                    <a:p>
                      <a:pPr algn="l"/>
                      <a:r>
                        <a:rPr lang="en-US" sz="2400" dirty="0">
                          <a:latin typeface="Calibri" panose="020F0502020204030204" pitchFamily="34" charset="0"/>
                        </a:rPr>
                        <a:t>Peristalsis progressing from UOS through LOS at a rate of 2–8 cm/s </a:t>
                      </a:r>
                    </a:p>
                  </a:txBody>
                  <a:tcPr anchor="ctr">
                    <a:lnL>
                      <a:noFill/>
                    </a:lnL>
                    <a:lnR>
                      <a:noFill/>
                    </a:lnR>
                    <a:lnT>
                      <a:noFill/>
                    </a:lnT>
                    <a:lnB>
                      <a:noFill/>
                    </a:lnB>
                  </a:tcPr>
                </a:tc>
              </a:tr>
              <a:tr h="1811522">
                <a:tc>
                  <a:txBody>
                    <a:bodyPr/>
                    <a:lstStyle/>
                    <a:p>
                      <a:r>
                        <a:rPr lang="en-US" sz="2400">
                          <a:latin typeface="Calibri" panose="020F0502020204030204" pitchFamily="34" charset="0"/>
                        </a:rPr>
                        <a:t>Distal wave amplitude</a:t>
                      </a:r>
                    </a:p>
                  </a:txBody>
                  <a:tcPr anchor="ctr">
                    <a:lnL>
                      <a:noFill/>
                    </a:lnL>
                    <a:lnR>
                      <a:noFill/>
                    </a:lnR>
                    <a:lnT>
                      <a:noFill/>
                    </a:lnT>
                    <a:lnB>
                      <a:noFill/>
                    </a:lnB>
                  </a:tcPr>
                </a:tc>
                <a:tc>
                  <a:txBody>
                    <a:bodyPr/>
                    <a:lstStyle/>
                    <a:p>
                      <a:pPr algn="l"/>
                      <a:r>
                        <a:rPr lang="en-US" sz="2400" dirty="0">
                          <a:latin typeface="Calibri" panose="020F0502020204030204" pitchFamily="34" charset="0"/>
                        </a:rPr>
                        <a:t>30–180 mm Hg (average of 10 swallows at two recording sites positioned 3 and 8 cm above the LOS)</a:t>
                      </a:r>
                    </a:p>
                  </a:txBody>
                  <a:tcPr anchor="ctr">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03BAC9BE-3338-413A-B403-5EC6FF6D1401}" type="slidenum">
              <a:rPr lang="en-US" smtClean="0"/>
              <a:t>13</a:t>
            </a:fld>
            <a:endParaRPr lang="en-US"/>
          </a:p>
        </p:txBody>
      </p:sp>
    </p:spTree>
    <p:extLst>
      <p:ext uri="{BB962C8B-B14F-4D97-AF65-F5344CB8AC3E}">
        <p14:creationId xmlns:p14="http://schemas.microsoft.com/office/powerpoint/2010/main" val="3626706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431246" cy="1280890"/>
          </a:xfrm>
        </p:spPr>
        <p:txBody>
          <a:bodyPr/>
          <a:lstStyle/>
          <a:p>
            <a:pPr algn="ctr"/>
            <a:r>
              <a:rPr lang="en-US" dirty="0" smtClean="0">
                <a:latin typeface="Calibri" panose="020F0502020204030204" pitchFamily="34" charset="0"/>
              </a:rPr>
              <a:t>Normal Tracing</a:t>
            </a:r>
            <a:endParaRPr lang="en-US" dirty="0">
              <a:latin typeface="Calibri" panose="020F050202020403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82939" y="1264555"/>
            <a:ext cx="6452171" cy="5541378"/>
          </a:xfrm>
        </p:spPr>
      </p:pic>
      <p:sp>
        <p:nvSpPr>
          <p:cNvPr id="4" name="Slide Number Placeholder 3"/>
          <p:cNvSpPr>
            <a:spLocks noGrp="1"/>
          </p:cNvSpPr>
          <p:nvPr>
            <p:ph type="sldNum" sz="quarter" idx="12"/>
          </p:nvPr>
        </p:nvSpPr>
        <p:spPr/>
        <p:txBody>
          <a:bodyPr/>
          <a:lstStyle/>
          <a:p>
            <a:fld id="{03BAC9BE-3338-413A-B403-5EC6FF6D1401}" type="slidenum">
              <a:rPr lang="en-US" smtClean="0"/>
              <a:t>14</a:t>
            </a:fld>
            <a:endParaRPr lang="en-US"/>
          </a:p>
        </p:txBody>
      </p:sp>
    </p:spTree>
    <p:extLst>
      <p:ext uri="{BB962C8B-B14F-4D97-AF65-F5344CB8AC3E}">
        <p14:creationId xmlns:p14="http://schemas.microsoft.com/office/powerpoint/2010/main" val="375395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Esophageal </a:t>
            </a:r>
            <a:r>
              <a:rPr lang="en-US" dirty="0" smtClean="0">
                <a:latin typeface="Calibri" panose="020F0502020204030204" pitchFamily="34" charset="0"/>
              </a:rPr>
              <a:t>Manometry</a:t>
            </a:r>
            <a:br>
              <a:rPr lang="en-US" dirty="0" smtClean="0">
                <a:latin typeface="Calibri" panose="020F0502020204030204" pitchFamily="34" charset="0"/>
              </a:rPr>
            </a:br>
            <a:r>
              <a:rPr lang="en-US" dirty="0" smtClean="0">
                <a:latin typeface="Calibri" panose="020F0502020204030204" pitchFamily="34" charset="0"/>
              </a:rPr>
              <a:t>Classification of motility abnormalities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58002551"/>
              </p:ext>
            </p:extLst>
          </p:nvPr>
        </p:nvGraphicFramePr>
        <p:xfrm>
          <a:off x="2232560" y="2098922"/>
          <a:ext cx="9272052" cy="3657600"/>
        </p:xfrm>
        <a:graphic>
          <a:graphicData uri="http://schemas.openxmlformats.org/drawingml/2006/table">
            <a:tbl>
              <a:tblPr/>
              <a:tblGrid>
                <a:gridCol w="9272052"/>
              </a:tblGrid>
              <a:tr h="0">
                <a:tc>
                  <a:txBody>
                    <a:bodyPr/>
                    <a:lstStyle/>
                    <a:p>
                      <a:r>
                        <a:rPr lang="en-US" sz="2400" b="1" i="0" dirty="0">
                          <a:latin typeface="Calibri" panose="020F0502020204030204" pitchFamily="34" charset="0"/>
                        </a:rPr>
                        <a:t>Inadequate LOS relaxation </a:t>
                      </a:r>
                    </a:p>
                  </a:txBody>
                  <a:tcPr anchor="ctr">
                    <a:lnL>
                      <a:noFill/>
                    </a:lnL>
                    <a:lnR>
                      <a:noFill/>
                    </a:lnR>
                    <a:lnT>
                      <a:noFill/>
                    </a:lnT>
                    <a:lnB>
                      <a:noFill/>
                    </a:lnB>
                  </a:tcPr>
                </a:tc>
              </a:tr>
              <a:tr h="0">
                <a:tc>
                  <a:txBody>
                    <a:bodyPr/>
                    <a:lstStyle/>
                    <a:p>
                      <a:r>
                        <a:rPr lang="en-US" sz="2400" i="0" dirty="0">
                          <a:latin typeface="Calibri" panose="020F0502020204030204" pitchFamily="34" charset="0"/>
                        </a:rPr>
                        <a:t> Classic achalasia </a:t>
                      </a:r>
                    </a:p>
                  </a:txBody>
                  <a:tcPr anchor="ctr">
                    <a:lnL>
                      <a:noFill/>
                    </a:lnL>
                    <a:lnR>
                      <a:noFill/>
                    </a:lnR>
                    <a:lnT>
                      <a:noFill/>
                    </a:lnT>
                    <a:lnB>
                      <a:noFill/>
                    </a:lnB>
                  </a:tcPr>
                </a:tc>
              </a:tr>
              <a:tr h="0">
                <a:tc>
                  <a:txBody>
                    <a:bodyPr/>
                    <a:lstStyle/>
                    <a:p>
                      <a:r>
                        <a:rPr lang="en-US" sz="2400" b="1" i="0" dirty="0">
                          <a:latin typeface="Calibri" panose="020F0502020204030204" pitchFamily="34" charset="0"/>
                        </a:rPr>
                        <a:t>Uncoordinated contraction </a:t>
                      </a:r>
                    </a:p>
                  </a:txBody>
                  <a:tcPr anchor="ctr">
                    <a:lnL>
                      <a:noFill/>
                    </a:lnL>
                    <a:lnR>
                      <a:noFill/>
                    </a:lnR>
                    <a:lnT>
                      <a:noFill/>
                    </a:lnT>
                    <a:lnB>
                      <a:noFill/>
                    </a:lnB>
                  </a:tcPr>
                </a:tc>
              </a:tr>
              <a:tr h="0">
                <a:tc>
                  <a:txBody>
                    <a:bodyPr/>
                    <a:lstStyle/>
                    <a:p>
                      <a:r>
                        <a:rPr lang="en-US" sz="2400" i="0" dirty="0">
                          <a:latin typeface="Calibri" panose="020F0502020204030204" pitchFamily="34" charset="0"/>
                        </a:rPr>
                        <a:t> Diffuse </a:t>
                      </a:r>
                      <a:r>
                        <a:rPr lang="en-US" sz="2400" i="0" dirty="0" smtClean="0">
                          <a:latin typeface="Calibri" panose="020F0502020204030204" pitchFamily="34" charset="0"/>
                        </a:rPr>
                        <a:t>esophageal </a:t>
                      </a:r>
                      <a:r>
                        <a:rPr lang="en-US" sz="2400" i="0" dirty="0">
                          <a:latin typeface="Calibri" panose="020F0502020204030204" pitchFamily="34" charset="0"/>
                        </a:rPr>
                        <a:t>spasm</a:t>
                      </a:r>
                    </a:p>
                  </a:txBody>
                  <a:tcPr anchor="ctr">
                    <a:lnL>
                      <a:noFill/>
                    </a:lnL>
                    <a:lnR>
                      <a:noFill/>
                    </a:lnR>
                    <a:lnT>
                      <a:noFill/>
                    </a:lnT>
                    <a:lnB>
                      <a:noFill/>
                    </a:lnB>
                  </a:tcPr>
                </a:tc>
              </a:tr>
              <a:tr h="0">
                <a:tc>
                  <a:txBody>
                    <a:bodyPr/>
                    <a:lstStyle/>
                    <a:p>
                      <a:r>
                        <a:rPr lang="en-US" sz="2400" b="1" i="0" dirty="0">
                          <a:latin typeface="Calibri" panose="020F0502020204030204" pitchFamily="34" charset="0"/>
                        </a:rPr>
                        <a:t>Hypercontraction </a:t>
                      </a:r>
                    </a:p>
                  </a:txBody>
                  <a:tcPr anchor="ctr">
                    <a:lnL>
                      <a:noFill/>
                    </a:lnL>
                    <a:lnR>
                      <a:noFill/>
                    </a:lnR>
                    <a:lnT>
                      <a:noFill/>
                    </a:lnT>
                    <a:lnB>
                      <a:noFill/>
                    </a:lnB>
                  </a:tcPr>
                </a:tc>
              </a:tr>
              <a:tr h="0">
                <a:tc>
                  <a:txBody>
                    <a:bodyPr/>
                    <a:lstStyle/>
                    <a:p>
                      <a:r>
                        <a:rPr lang="en-US" sz="2400" i="0" dirty="0">
                          <a:latin typeface="Calibri" panose="020F0502020204030204" pitchFamily="34" charset="0"/>
                        </a:rPr>
                        <a:t> Nutcracker </a:t>
                      </a:r>
                      <a:r>
                        <a:rPr lang="en-US" sz="2400" i="0" dirty="0" smtClean="0">
                          <a:latin typeface="Calibri" panose="020F0502020204030204" pitchFamily="34" charset="0"/>
                        </a:rPr>
                        <a:t>esophagus </a:t>
                      </a:r>
                      <a:endParaRPr lang="en-US" sz="2400" i="0" dirty="0">
                        <a:latin typeface="Calibri" panose="020F0502020204030204" pitchFamily="34" charset="0"/>
                      </a:endParaRPr>
                    </a:p>
                  </a:txBody>
                  <a:tcPr anchor="ctr">
                    <a:lnL>
                      <a:noFill/>
                    </a:lnL>
                    <a:lnR>
                      <a:noFill/>
                    </a:lnR>
                    <a:lnT>
                      <a:noFill/>
                    </a:lnT>
                    <a:lnB>
                      <a:noFill/>
                    </a:lnB>
                  </a:tcPr>
                </a:tc>
              </a:tr>
              <a:tr h="0">
                <a:tc>
                  <a:txBody>
                    <a:bodyPr/>
                    <a:lstStyle/>
                    <a:p>
                      <a:r>
                        <a:rPr lang="en-US" sz="2400" b="1" i="0" dirty="0">
                          <a:latin typeface="Calibri" panose="020F0502020204030204" pitchFamily="34" charset="0"/>
                        </a:rPr>
                        <a:t>Hypocontraction </a:t>
                      </a:r>
                    </a:p>
                  </a:txBody>
                  <a:tcPr anchor="ctr">
                    <a:lnL>
                      <a:noFill/>
                    </a:lnL>
                    <a:lnR>
                      <a:noFill/>
                    </a:lnR>
                    <a:lnT>
                      <a:noFill/>
                    </a:lnT>
                    <a:lnB>
                      <a:noFill/>
                    </a:lnB>
                  </a:tcPr>
                </a:tc>
              </a:tr>
              <a:tr h="0">
                <a:tc>
                  <a:txBody>
                    <a:bodyPr/>
                    <a:lstStyle/>
                    <a:p>
                      <a:r>
                        <a:rPr lang="en-US" sz="2400" i="0" dirty="0">
                          <a:latin typeface="Calibri" panose="020F0502020204030204" pitchFamily="34" charset="0"/>
                        </a:rPr>
                        <a:t> Ineffective </a:t>
                      </a:r>
                      <a:r>
                        <a:rPr lang="en-US" sz="2400" i="0" dirty="0" smtClean="0">
                          <a:latin typeface="Calibri" panose="020F0502020204030204" pitchFamily="34" charset="0"/>
                        </a:rPr>
                        <a:t>esophageal </a:t>
                      </a:r>
                      <a:r>
                        <a:rPr lang="en-US" sz="2400" i="0" dirty="0">
                          <a:latin typeface="Calibri" panose="020F0502020204030204" pitchFamily="34" charset="0"/>
                        </a:rPr>
                        <a:t>motility</a:t>
                      </a:r>
                    </a:p>
                  </a:txBody>
                  <a:tcPr anchor="ctr">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03BAC9BE-3338-413A-B403-5EC6FF6D1401}" type="slidenum">
              <a:rPr lang="en-US" smtClean="0"/>
              <a:t>15</a:t>
            </a:fld>
            <a:endParaRPr lang="en-US"/>
          </a:p>
        </p:txBody>
      </p:sp>
    </p:spTree>
    <p:extLst>
      <p:ext uri="{BB962C8B-B14F-4D97-AF65-F5344CB8AC3E}">
        <p14:creationId xmlns:p14="http://schemas.microsoft.com/office/powerpoint/2010/main" val="3978084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403" y="0"/>
            <a:ext cx="7881111" cy="1280890"/>
          </a:xfrm>
        </p:spPr>
        <p:txBody>
          <a:bodyPr/>
          <a:lstStyle/>
          <a:p>
            <a:pPr algn="ctr"/>
            <a:r>
              <a:rPr lang="en-US" dirty="0">
                <a:latin typeface="Calibri" panose="020F0502020204030204" pitchFamily="34" charset="0"/>
              </a:rPr>
              <a:t>Esophageal Manometry</a:t>
            </a:r>
            <a:br>
              <a:rPr lang="en-US" dirty="0">
                <a:latin typeface="Calibri" panose="020F0502020204030204" pitchFamily="34" charset="0"/>
              </a:rPr>
            </a:br>
            <a:r>
              <a:rPr lang="en-US" dirty="0" smtClean="0">
                <a:latin typeface="Calibri" panose="020F0502020204030204" pitchFamily="34" charset="0"/>
              </a:rPr>
              <a:t>Classic achalasia tracing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1924" y="1152786"/>
            <a:ext cx="4573318" cy="5705214"/>
          </a:xfrm>
        </p:spPr>
      </p:pic>
      <p:sp>
        <p:nvSpPr>
          <p:cNvPr id="4" name="Slide Number Placeholder 3"/>
          <p:cNvSpPr>
            <a:spLocks noGrp="1"/>
          </p:cNvSpPr>
          <p:nvPr>
            <p:ph type="sldNum" sz="quarter" idx="12"/>
          </p:nvPr>
        </p:nvSpPr>
        <p:spPr/>
        <p:txBody>
          <a:bodyPr/>
          <a:lstStyle/>
          <a:p>
            <a:fld id="{03BAC9BE-3338-413A-B403-5EC6FF6D1401}" type="slidenum">
              <a:rPr lang="en-US" smtClean="0"/>
              <a:t>16</a:t>
            </a:fld>
            <a:endParaRPr lang="en-US"/>
          </a:p>
        </p:txBody>
      </p:sp>
    </p:spTree>
    <p:extLst>
      <p:ext uri="{BB962C8B-B14F-4D97-AF65-F5344CB8AC3E}">
        <p14:creationId xmlns:p14="http://schemas.microsoft.com/office/powerpoint/2010/main" val="3098331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047" y="257728"/>
            <a:ext cx="8911687" cy="1280890"/>
          </a:xfrm>
        </p:spPr>
        <p:txBody>
          <a:bodyPr/>
          <a:lstStyle/>
          <a:p>
            <a:pPr algn="ctr"/>
            <a:r>
              <a:rPr lang="en-US" dirty="0">
                <a:latin typeface="Calibri" panose="020F0502020204030204" pitchFamily="34" charset="0"/>
              </a:rPr>
              <a:t>Esophageal </a:t>
            </a:r>
            <a:r>
              <a:rPr lang="en-US" dirty="0" smtClean="0">
                <a:latin typeface="Calibri" panose="020F0502020204030204" pitchFamily="34" charset="0"/>
              </a:rPr>
              <a:t>Manometry</a:t>
            </a:r>
            <a:br>
              <a:rPr lang="en-US" dirty="0" smtClean="0">
                <a:latin typeface="Calibri" panose="020F0502020204030204" pitchFamily="34" charset="0"/>
              </a:rPr>
            </a:br>
            <a:r>
              <a:rPr lang="en-US" dirty="0" smtClean="0">
                <a:latin typeface="Calibri" panose="020F0502020204030204" pitchFamily="34" charset="0"/>
              </a:rPr>
              <a:t>Diffuse </a:t>
            </a:r>
            <a:r>
              <a:rPr lang="en-US" dirty="0">
                <a:latin typeface="Calibri" panose="020F0502020204030204" pitchFamily="34" charset="0"/>
              </a:rPr>
              <a:t>esophageal </a:t>
            </a:r>
            <a:r>
              <a:rPr lang="en-US" dirty="0" smtClean="0">
                <a:latin typeface="Calibri" panose="020F0502020204030204" pitchFamily="34" charset="0"/>
              </a:rPr>
              <a:t>spasm tracing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2305" y="1538618"/>
            <a:ext cx="7429849" cy="5212504"/>
          </a:xfrm>
        </p:spPr>
      </p:pic>
      <p:sp>
        <p:nvSpPr>
          <p:cNvPr id="4" name="Slide Number Placeholder 3"/>
          <p:cNvSpPr>
            <a:spLocks noGrp="1"/>
          </p:cNvSpPr>
          <p:nvPr>
            <p:ph type="sldNum" sz="quarter" idx="12"/>
          </p:nvPr>
        </p:nvSpPr>
        <p:spPr/>
        <p:txBody>
          <a:bodyPr/>
          <a:lstStyle/>
          <a:p>
            <a:fld id="{03BAC9BE-3338-413A-B403-5EC6FF6D1401}" type="slidenum">
              <a:rPr lang="en-US" smtClean="0"/>
              <a:t>17</a:t>
            </a:fld>
            <a:endParaRPr lang="en-US"/>
          </a:p>
        </p:txBody>
      </p:sp>
    </p:spTree>
    <p:extLst>
      <p:ext uri="{BB962C8B-B14F-4D97-AF65-F5344CB8AC3E}">
        <p14:creationId xmlns:p14="http://schemas.microsoft.com/office/powerpoint/2010/main" val="536963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4800" y="329899"/>
            <a:ext cx="8911687" cy="1280890"/>
          </a:xfrm>
        </p:spPr>
        <p:txBody>
          <a:bodyPr/>
          <a:lstStyle/>
          <a:p>
            <a:pPr algn="ctr"/>
            <a:r>
              <a:rPr lang="en-US" dirty="0">
                <a:latin typeface="Calibri" panose="020F0502020204030204" pitchFamily="34" charset="0"/>
              </a:rPr>
              <a:t>Esophageal Manometry</a:t>
            </a:r>
            <a:br>
              <a:rPr lang="en-US" dirty="0">
                <a:latin typeface="Calibri" panose="020F0502020204030204" pitchFamily="34" charset="0"/>
              </a:rPr>
            </a:br>
            <a:r>
              <a:rPr lang="en-US" dirty="0" smtClean="0">
                <a:latin typeface="Calibri" panose="020F0502020204030204" pitchFamily="34" charset="0"/>
              </a:rPr>
              <a:t>Nut cracker esophagus tracing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5663" y="1468582"/>
            <a:ext cx="7491495" cy="5314280"/>
          </a:xfrm>
        </p:spPr>
      </p:pic>
      <p:sp>
        <p:nvSpPr>
          <p:cNvPr id="4" name="Slide Number Placeholder 3"/>
          <p:cNvSpPr>
            <a:spLocks noGrp="1"/>
          </p:cNvSpPr>
          <p:nvPr>
            <p:ph type="sldNum" sz="quarter" idx="12"/>
          </p:nvPr>
        </p:nvSpPr>
        <p:spPr/>
        <p:txBody>
          <a:bodyPr/>
          <a:lstStyle/>
          <a:p>
            <a:fld id="{03BAC9BE-3338-413A-B403-5EC6FF6D1401}" type="slidenum">
              <a:rPr lang="en-US" smtClean="0"/>
              <a:t>18</a:t>
            </a:fld>
            <a:endParaRPr lang="en-US"/>
          </a:p>
        </p:txBody>
      </p:sp>
    </p:spTree>
    <p:extLst>
      <p:ext uri="{BB962C8B-B14F-4D97-AF65-F5344CB8AC3E}">
        <p14:creationId xmlns:p14="http://schemas.microsoft.com/office/powerpoint/2010/main" val="2887851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437" y="329899"/>
            <a:ext cx="8911687" cy="1280890"/>
          </a:xfrm>
        </p:spPr>
        <p:txBody>
          <a:bodyPr/>
          <a:lstStyle/>
          <a:p>
            <a:pPr algn="ctr"/>
            <a:r>
              <a:rPr lang="en-US" dirty="0">
                <a:latin typeface="Calibri" panose="020F0502020204030204" pitchFamily="34" charset="0"/>
              </a:rPr>
              <a:t>Esophageal Manometry</a:t>
            </a:r>
            <a:br>
              <a:rPr lang="en-US" dirty="0">
                <a:latin typeface="Calibri" panose="020F0502020204030204" pitchFamily="34" charset="0"/>
              </a:rPr>
            </a:br>
            <a:r>
              <a:rPr lang="en-US" dirty="0" smtClean="0">
                <a:latin typeface="Calibri" panose="020F0502020204030204" pitchFamily="34" charset="0"/>
              </a:rPr>
              <a:t>Ineffective esophageal motility tracing</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87922" y="1516082"/>
            <a:ext cx="7281118" cy="5204862"/>
          </a:xfrm>
        </p:spPr>
      </p:pic>
      <p:sp>
        <p:nvSpPr>
          <p:cNvPr id="4" name="Slide Number Placeholder 3"/>
          <p:cNvSpPr>
            <a:spLocks noGrp="1"/>
          </p:cNvSpPr>
          <p:nvPr>
            <p:ph type="sldNum" sz="quarter" idx="12"/>
          </p:nvPr>
        </p:nvSpPr>
        <p:spPr/>
        <p:txBody>
          <a:bodyPr/>
          <a:lstStyle/>
          <a:p>
            <a:fld id="{03BAC9BE-3338-413A-B403-5EC6FF6D1401}" type="slidenum">
              <a:rPr lang="en-US" smtClean="0"/>
              <a:t>19</a:t>
            </a:fld>
            <a:endParaRPr lang="en-US"/>
          </a:p>
        </p:txBody>
      </p:sp>
    </p:spTree>
    <p:extLst>
      <p:ext uri="{BB962C8B-B14F-4D97-AF65-F5344CB8AC3E}">
        <p14:creationId xmlns:p14="http://schemas.microsoft.com/office/powerpoint/2010/main" val="2852071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Functions Of </a:t>
            </a:r>
            <a:r>
              <a:rPr lang="en-US" dirty="0">
                <a:latin typeface="Calibri" panose="020F0502020204030204" pitchFamily="34" charset="0"/>
              </a:rPr>
              <a:t>T</a:t>
            </a:r>
            <a:r>
              <a:rPr lang="en-US" dirty="0" smtClean="0">
                <a:latin typeface="Calibri" panose="020F0502020204030204" pitchFamily="34" charset="0"/>
              </a:rPr>
              <a:t>he Esophagus</a:t>
            </a:r>
            <a:endParaRPr lang="en-US" dirty="0">
              <a:latin typeface="Calibri" panose="020F0502020204030204" pitchFamily="34" charset="0"/>
            </a:endParaRPr>
          </a:p>
        </p:txBody>
      </p:sp>
      <p:sp>
        <p:nvSpPr>
          <p:cNvPr id="3" name="Content Placeholder 2"/>
          <p:cNvSpPr>
            <a:spLocks noGrp="1"/>
          </p:cNvSpPr>
          <p:nvPr>
            <p:ph idx="1"/>
          </p:nvPr>
        </p:nvSpPr>
        <p:spPr>
          <a:xfrm>
            <a:off x="2178121" y="1264555"/>
            <a:ext cx="5618823" cy="3777622"/>
          </a:xfrm>
        </p:spPr>
        <p:txBody>
          <a:bodyPr>
            <a:noAutofit/>
          </a:bodyPr>
          <a:lstStyle/>
          <a:p>
            <a:pPr marL="0" indent="0">
              <a:buNone/>
            </a:pPr>
            <a:r>
              <a:rPr lang="en-US" sz="2400" b="1" dirty="0" smtClean="0">
                <a:latin typeface="Calibri" panose="020F0502020204030204" pitchFamily="34" charset="0"/>
              </a:rPr>
              <a:t>Swallowing</a:t>
            </a:r>
          </a:p>
          <a:p>
            <a:r>
              <a:rPr lang="en-US" sz="2400" dirty="0" smtClean="0">
                <a:latin typeface="Calibri" panose="020F0502020204030204" pitchFamily="34" charset="0"/>
              </a:rPr>
              <a:t>The </a:t>
            </a:r>
            <a:r>
              <a:rPr lang="en-US" sz="2400" dirty="0">
                <a:latin typeface="Calibri" panose="020F0502020204030204" pitchFamily="34" charset="0"/>
              </a:rPr>
              <a:t>upper esophageal sphincter </a:t>
            </a:r>
            <a:r>
              <a:rPr lang="en-US" sz="2400" dirty="0" smtClean="0">
                <a:latin typeface="Calibri" panose="020F0502020204030204" pitchFamily="34" charset="0"/>
              </a:rPr>
              <a:t>first relaxes</a:t>
            </a:r>
            <a:r>
              <a:rPr lang="en-US" sz="2400" dirty="0">
                <a:latin typeface="Calibri" panose="020F0502020204030204" pitchFamily="34" charset="0"/>
              </a:rPr>
              <a:t>, allowing a bolus of food to enter. </a:t>
            </a:r>
            <a:endParaRPr lang="en-US" sz="2400" dirty="0" smtClean="0">
              <a:latin typeface="Calibri" panose="020F0502020204030204" pitchFamily="34" charset="0"/>
            </a:endParaRPr>
          </a:p>
          <a:p>
            <a:r>
              <a:rPr lang="en-US" sz="2400" dirty="0" smtClean="0">
                <a:latin typeface="Calibri" panose="020F0502020204030204" pitchFamily="34" charset="0"/>
              </a:rPr>
              <a:t>Rhythmic </a:t>
            </a:r>
            <a:r>
              <a:rPr lang="en-US" sz="2400" dirty="0">
                <a:latin typeface="Calibri" panose="020F0502020204030204" pitchFamily="34" charset="0"/>
              </a:rPr>
              <a:t>contraction of the esophageal muscle called peristalsis pushes the food down the esophagus. </a:t>
            </a:r>
            <a:endParaRPr lang="en-US" sz="2400" dirty="0" smtClean="0">
              <a:latin typeface="Calibri" panose="020F0502020204030204" pitchFamily="34" charset="0"/>
            </a:endParaRPr>
          </a:p>
          <a:p>
            <a:r>
              <a:rPr lang="en-US" sz="2400" dirty="0" smtClean="0">
                <a:latin typeface="Calibri" panose="020F0502020204030204" pitchFamily="34" charset="0"/>
              </a:rPr>
              <a:t>These </a:t>
            </a:r>
            <a:r>
              <a:rPr lang="en-US" sz="2400" dirty="0">
                <a:latin typeface="Calibri" panose="020F0502020204030204" pitchFamily="34" charset="0"/>
              </a:rPr>
              <a:t>rhythmic contractions occur both as a reflex response to food that is in the mouth, and also as a response to the sensation of food within the esophagus itself. Along with the peristalsis, the lower esophageal sphincter relaxes.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342" y="1335397"/>
            <a:ext cx="3836458" cy="5374027"/>
          </a:xfrm>
          <a:prstGeom prst="rect">
            <a:avLst/>
          </a:prstGeom>
        </p:spPr>
      </p:pic>
      <p:sp>
        <p:nvSpPr>
          <p:cNvPr id="4" name="Slide Number Placeholder 3"/>
          <p:cNvSpPr>
            <a:spLocks noGrp="1"/>
          </p:cNvSpPr>
          <p:nvPr>
            <p:ph type="sldNum" sz="quarter" idx="12"/>
          </p:nvPr>
        </p:nvSpPr>
        <p:spPr/>
        <p:txBody>
          <a:bodyPr/>
          <a:lstStyle/>
          <a:p>
            <a:fld id="{03BAC9BE-3338-413A-B403-5EC6FF6D1401}" type="slidenum">
              <a:rPr lang="en-US" smtClean="0"/>
              <a:t>2</a:t>
            </a:fld>
            <a:endParaRPr lang="en-US"/>
          </a:p>
        </p:txBody>
      </p:sp>
    </p:spTree>
    <p:extLst>
      <p:ext uri="{BB962C8B-B14F-4D97-AF65-F5344CB8AC3E}">
        <p14:creationId xmlns:p14="http://schemas.microsoft.com/office/powerpoint/2010/main" val="1825202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a:t>
            </a:r>
            <a:br>
              <a:rPr lang="en-US" dirty="0">
                <a:latin typeface="Calibri" panose="020F0502020204030204" pitchFamily="34" charset="0"/>
              </a:rPr>
            </a:br>
            <a:endParaRPr lang="en-US" dirty="0"/>
          </a:p>
        </p:txBody>
      </p:sp>
      <p:sp>
        <p:nvSpPr>
          <p:cNvPr id="3" name="Content Placeholder 2"/>
          <p:cNvSpPr>
            <a:spLocks noGrp="1"/>
          </p:cNvSpPr>
          <p:nvPr>
            <p:ph idx="1"/>
          </p:nvPr>
        </p:nvSpPr>
        <p:spPr/>
        <p:txBody>
          <a:bodyPr/>
          <a:lstStyle/>
          <a:p>
            <a:pPr lvl="0">
              <a:buClr>
                <a:srgbClr val="A53010"/>
              </a:buClr>
            </a:pPr>
            <a:r>
              <a:rPr lang="en-US" sz="2400" dirty="0">
                <a:solidFill>
                  <a:prstClr val="black">
                    <a:lumMod val="75000"/>
                    <a:lumOff val="25000"/>
                  </a:prstClr>
                </a:solidFill>
                <a:latin typeface="Calibri" panose="020F0502020204030204" pitchFamily="34" charset="0"/>
              </a:rPr>
              <a:t>Preparation</a:t>
            </a:r>
          </a:p>
          <a:p>
            <a:pPr lvl="0">
              <a:buClr>
                <a:srgbClr val="A53010"/>
              </a:buClr>
            </a:pPr>
            <a:r>
              <a:rPr lang="en-US" sz="2400" dirty="0">
                <a:solidFill>
                  <a:prstClr val="black">
                    <a:lumMod val="75000"/>
                    <a:lumOff val="25000"/>
                  </a:prstClr>
                </a:solidFill>
                <a:latin typeface="Calibri" panose="020F0502020204030204" pitchFamily="34" charset="0"/>
              </a:rPr>
              <a:t>Procedure</a:t>
            </a:r>
          </a:p>
          <a:p>
            <a:pPr lvl="0">
              <a:buClr>
                <a:srgbClr val="A53010"/>
              </a:buClr>
            </a:pPr>
            <a:r>
              <a:rPr lang="en-US" sz="2400" dirty="0">
                <a:solidFill>
                  <a:prstClr val="black">
                    <a:lumMod val="75000"/>
                    <a:lumOff val="25000"/>
                  </a:prstClr>
                </a:solidFill>
                <a:latin typeface="Calibri" panose="020F0502020204030204" pitchFamily="34" charset="0"/>
              </a:rPr>
              <a:t>Risks</a:t>
            </a:r>
          </a:p>
          <a:p>
            <a:pPr lvl="0">
              <a:buClr>
                <a:srgbClr val="A53010"/>
              </a:buClr>
            </a:pPr>
            <a:r>
              <a:rPr lang="en-US" sz="2400" dirty="0">
                <a:solidFill>
                  <a:prstClr val="black">
                    <a:lumMod val="75000"/>
                    <a:lumOff val="25000"/>
                  </a:prstClr>
                </a:solidFill>
                <a:latin typeface="Calibri" panose="020F0502020204030204" pitchFamily="34" charset="0"/>
              </a:rPr>
              <a:t>Normal results</a:t>
            </a:r>
          </a:p>
          <a:p>
            <a:pPr lvl="0">
              <a:buClr>
                <a:srgbClr val="A53010"/>
              </a:buClr>
            </a:pPr>
            <a:r>
              <a:rPr lang="en-US" sz="2400" dirty="0">
                <a:solidFill>
                  <a:prstClr val="black">
                    <a:lumMod val="75000"/>
                    <a:lumOff val="25000"/>
                  </a:prstClr>
                </a:solidFill>
                <a:latin typeface="Calibri" panose="020F0502020204030204" pitchFamily="34" charset="0"/>
              </a:rPr>
              <a:t>Abnormal results &amp; their interpretation</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20</a:t>
            </a:fld>
            <a:endParaRPr lang="en-US"/>
          </a:p>
        </p:txBody>
      </p:sp>
    </p:spTree>
    <p:extLst>
      <p:ext uri="{BB962C8B-B14F-4D97-AF65-F5344CB8AC3E}">
        <p14:creationId xmlns:p14="http://schemas.microsoft.com/office/powerpoint/2010/main" val="2255545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a:t>
            </a:r>
            <a:br>
              <a:rPr lang="en-US" dirty="0">
                <a:latin typeface="Calibri" panose="020F0502020204030204" pitchFamily="34" charset="0"/>
              </a:rPr>
            </a:br>
            <a:r>
              <a:rPr lang="en-US" dirty="0" smtClean="0">
                <a:latin typeface="Calibri" panose="020F0502020204030204" pitchFamily="34" charset="0"/>
              </a:rPr>
              <a:t>Preparation</a:t>
            </a:r>
            <a:endParaRPr lang="en-US" dirty="0"/>
          </a:p>
        </p:txBody>
      </p:sp>
      <p:sp>
        <p:nvSpPr>
          <p:cNvPr id="3" name="Content Placeholder 2"/>
          <p:cNvSpPr>
            <a:spLocks noGrp="1"/>
          </p:cNvSpPr>
          <p:nvPr>
            <p:ph idx="1"/>
          </p:nvPr>
        </p:nvSpPr>
        <p:spPr/>
        <p:txBody>
          <a:bodyPr/>
          <a:lstStyle/>
          <a:p>
            <a:pPr lvl="0">
              <a:buClr>
                <a:srgbClr val="A53010"/>
              </a:buClr>
            </a:pPr>
            <a:r>
              <a:rPr lang="en-US" sz="2400" dirty="0">
                <a:solidFill>
                  <a:prstClr val="black">
                    <a:lumMod val="75000"/>
                    <a:lumOff val="25000"/>
                  </a:prstClr>
                </a:solidFill>
                <a:latin typeface="Calibri" panose="020F0502020204030204" pitchFamily="34" charset="0"/>
              </a:rPr>
              <a:t>The patient is asked not to eat or drink anything after midnight before the </a:t>
            </a:r>
            <a:r>
              <a:rPr lang="en-US" sz="2400" dirty="0" smtClean="0">
                <a:solidFill>
                  <a:prstClr val="black">
                    <a:lumMod val="75000"/>
                    <a:lumOff val="25000"/>
                  </a:prstClr>
                </a:solidFill>
                <a:latin typeface="Calibri" panose="020F0502020204030204" pitchFamily="34" charset="0"/>
              </a:rPr>
              <a:t>24 Hour esophageal pH monitoring test</a:t>
            </a:r>
          </a:p>
          <a:p>
            <a:pPr lvl="0">
              <a:buClr>
                <a:srgbClr val="A53010"/>
              </a:buClr>
            </a:pPr>
            <a:r>
              <a:rPr lang="en-US" sz="2400" dirty="0" smtClean="0">
                <a:solidFill>
                  <a:prstClr val="black">
                    <a:lumMod val="75000"/>
                    <a:lumOff val="25000"/>
                  </a:prstClr>
                </a:solidFill>
                <a:latin typeface="Calibri" panose="020F0502020204030204" pitchFamily="34" charset="0"/>
              </a:rPr>
              <a:t>Patient asked to avoid smoking</a:t>
            </a:r>
            <a:endParaRPr lang="en-US" sz="2400" dirty="0">
              <a:solidFill>
                <a:prstClr val="black">
                  <a:lumMod val="75000"/>
                  <a:lumOff val="25000"/>
                </a:prstClr>
              </a:solidFill>
              <a:latin typeface="Calibri" panose="020F0502020204030204" pitchFamily="34" charset="0"/>
            </a:endParaRPr>
          </a:p>
          <a:p>
            <a:pPr lvl="0">
              <a:buClr>
                <a:srgbClr val="A53010"/>
              </a:buClr>
            </a:pPr>
            <a:r>
              <a:rPr lang="en-US" sz="2400" dirty="0">
                <a:solidFill>
                  <a:prstClr val="black">
                    <a:lumMod val="75000"/>
                    <a:lumOff val="25000"/>
                  </a:prstClr>
                </a:solidFill>
                <a:latin typeface="Calibri" panose="020F0502020204030204" pitchFamily="34" charset="0"/>
              </a:rPr>
              <a:t>Many medications affect the esophagus; doses may need to be adjusted or even discontinued prior to testing</a:t>
            </a:r>
          </a:p>
          <a:p>
            <a:pPr lvl="0">
              <a:buClr>
                <a:srgbClr val="A53010"/>
              </a:buClr>
            </a:pPr>
            <a:r>
              <a:rPr lang="en-US" sz="2400" dirty="0">
                <a:solidFill>
                  <a:prstClr val="black">
                    <a:lumMod val="75000"/>
                    <a:lumOff val="25000"/>
                  </a:prstClr>
                </a:solidFill>
                <a:latin typeface="Calibri" panose="020F0502020204030204" pitchFamily="34" charset="0"/>
              </a:rPr>
              <a:t>Drug &amp; allergic history must be taken</a:t>
            </a:r>
          </a:p>
          <a:p>
            <a:pPr lvl="0">
              <a:buClr>
                <a:srgbClr val="A53010"/>
              </a:buClr>
            </a:pPr>
            <a:r>
              <a:rPr lang="en-US" sz="2400" dirty="0">
                <a:solidFill>
                  <a:prstClr val="black">
                    <a:lumMod val="75000"/>
                    <a:lumOff val="25000"/>
                  </a:prstClr>
                </a:solidFill>
                <a:latin typeface="Calibri" panose="020F0502020204030204" pitchFamily="34" charset="0"/>
              </a:rPr>
              <a:t>Explain the procedure</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21</a:t>
            </a:fld>
            <a:endParaRPr lang="en-US"/>
          </a:p>
        </p:txBody>
      </p:sp>
    </p:spTree>
    <p:extLst>
      <p:ext uri="{BB962C8B-B14F-4D97-AF65-F5344CB8AC3E}">
        <p14:creationId xmlns:p14="http://schemas.microsoft.com/office/powerpoint/2010/main" val="3193380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24Hr pH Monitor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180"/>
          </a:xfrm>
        </p:spPr>
      </p:pic>
    </p:spTree>
    <p:extLst>
      <p:ext uri="{BB962C8B-B14F-4D97-AF65-F5344CB8AC3E}">
        <p14:creationId xmlns:p14="http://schemas.microsoft.com/office/powerpoint/2010/main" val="1424155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45918">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 </a:t>
            </a:r>
            <a:br>
              <a:rPr lang="en-US" dirty="0">
                <a:latin typeface="Calibri" panose="020F0502020204030204" pitchFamily="34" charset="0"/>
              </a:rPr>
            </a:br>
            <a:r>
              <a:rPr lang="en-US" dirty="0" smtClean="0">
                <a:latin typeface="Calibri" panose="020F0502020204030204" pitchFamily="34" charset="0"/>
              </a:rPr>
              <a:t>Risks</a:t>
            </a:r>
            <a:endParaRPr lang="en-US" dirty="0"/>
          </a:p>
        </p:txBody>
      </p:sp>
      <p:sp>
        <p:nvSpPr>
          <p:cNvPr id="3" name="Content Placeholder 2"/>
          <p:cNvSpPr>
            <a:spLocks noGrp="1"/>
          </p:cNvSpPr>
          <p:nvPr>
            <p:ph idx="1"/>
          </p:nvPr>
        </p:nvSpPr>
        <p:spPr/>
        <p:txBody>
          <a:bodyPr/>
          <a:lstStyle/>
          <a:p>
            <a:pPr lvl="0">
              <a:buClr>
                <a:srgbClr val="A53010"/>
              </a:buClr>
            </a:pPr>
            <a:r>
              <a:rPr lang="en-US" sz="2400" dirty="0">
                <a:solidFill>
                  <a:prstClr val="black">
                    <a:lumMod val="75000"/>
                    <a:lumOff val="25000"/>
                  </a:prstClr>
                </a:solidFill>
                <a:latin typeface="Calibri" panose="020F0502020204030204" pitchFamily="34" charset="0"/>
              </a:rPr>
              <a:t>Most patients are able to swallow and adjust to the </a:t>
            </a:r>
            <a:r>
              <a:rPr lang="en-US" sz="2400" dirty="0" smtClean="0">
                <a:solidFill>
                  <a:prstClr val="black">
                    <a:lumMod val="75000"/>
                    <a:lumOff val="25000"/>
                  </a:prstClr>
                </a:solidFill>
                <a:latin typeface="Calibri" panose="020F0502020204030204" pitchFamily="34" charset="0"/>
              </a:rPr>
              <a:t>pH monitoring catheter</a:t>
            </a:r>
            <a:endParaRPr lang="en-US" sz="2400" dirty="0">
              <a:solidFill>
                <a:prstClr val="black">
                  <a:lumMod val="75000"/>
                  <a:lumOff val="25000"/>
                </a:prstClr>
              </a:solidFill>
              <a:latin typeface="Calibri" panose="020F0502020204030204" pitchFamily="34" charset="0"/>
            </a:endParaRPr>
          </a:p>
          <a:p>
            <a:pPr lvl="0">
              <a:buClr>
                <a:srgbClr val="A53010"/>
              </a:buClr>
            </a:pPr>
            <a:r>
              <a:rPr lang="en-US" sz="2400" dirty="0">
                <a:solidFill>
                  <a:prstClr val="black">
                    <a:lumMod val="75000"/>
                    <a:lumOff val="25000"/>
                  </a:prstClr>
                </a:solidFill>
                <a:latin typeface="Calibri" panose="020F0502020204030204" pitchFamily="34" charset="0"/>
              </a:rPr>
              <a:t>However, some patients may gag and aspirate the gastric juices</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23</a:t>
            </a:fld>
            <a:endParaRPr lang="en-US"/>
          </a:p>
        </p:txBody>
      </p:sp>
    </p:spTree>
    <p:extLst>
      <p:ext uri="{BB962C8B-B14F-4D97-AF65-F5344CB8AC3E}">
        <p14:creationId xmlns:p14="http://schemas.microsoft.com/office/powerpoint/2010/main" val="4212167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a:t>
            </a:r>
            <a:br>
              <a:rPr lang="en-US" dirty="0">
                <a:latin typeface="Calibri" panose="020F0502020204030204" pitchFamily="34" charset="0"/>
              </a:rPr>
            </a:br>
            <a:r>
              <a:rPr lang="en-US" dirty="0" smtClean="0">
                <a:latin typeface="Calibri" panose="020F0502020204030204" pitchFamily="34" charset="0"/>
              </a:rPr>
              <a:t>Normal Results</a:t>
            </a:r>
            <a:endParaRPr lang="en-US" dirty="0"/>
          </a:p>
        </p:txBody>
      </p:sp>
      <p:sp>
        <p:nvSpPr>
          <p:cNvPr id="3" name="Content Placeholder 2"/>
          <p:cNvSpPr>
            <a:spLocks noGrp="1"/>
          </p:cNvSpPr>
          <p:nvPr>
            <p:ph idx="1"/>
          </p:nvPr>
        </p:nvSpPr>
        <p:spPr>
          <a:xfrm>
            <a:off x="2589212" y="2133600"/>
            <a:ext cx="3787837" cy="3777622"/>
          </a:xfrm>
        </p:spPr>
        <p:txBody>
          <a:bodyPr/>
          <a:lstStyle/>
          <a:p>
            <a:r>
              <a:rPr lang="en-US" sz="2400" dirty="0" smtClean="0">
                <a:latin typeface="Calibri" panose="020F0502020204030204" pitchFamily="34" charset="0"/>
              </a:rPr>
              <a:t>Gold standard for diagnosing GERD</a:t>
            </a:r>
          </a:p>
          <a:p>
            <a:r>
              <a:rPr lang="en-US" sz="2400" dirty="0" smtClean="0">
                <a:latin typeface="Calibri" panose="020F0502020204030204" pitchFamily="34" charset="0"/>
              </a:rPr>
              <a:t>The probe measures </a:t>
            </a:r>
            <a:r>
              <a:rPr lang="en-US" sz="2400" dirty="0">
                <a:latin typeface="Calibri" panose="020F0502020204030204" pitchFamily="34" charset="0"/>
              </a:rPr>
              <a:t>and records continuously the esophageal pH 5 </a:t>
            </a:r>
            <a:r>
              <a:rPr lang="en-US" sz="2400" dirty="0" smtClean="0">
                <a:latin typeface="Calibri" panose="020F0502020204030204" pitchFamily="34" charset="0"/>
              </a:rPr>
              <a:t>cm above </a:t>
            </a:r>
            <a:r>
              <a:rPr lang="en-US" sz="2400" dirty="0">
                <a:latin typeface="Calibri" panose="020F0502020204030204" pitchFamily="34" charset="0"/>
              </a:rPr>
              <a:t>the upper border of the LES during a 24-hour period</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614" y="1704912"/>
            <a:ext cx="4595998" cy="4960974"/>
          </a:xfrm>
          <a:prstGeom prst="rect">
            <a:avLst/>
          </a:prstGeom>
        </p:spPr>
      </p:pic>
    </p:spTree>
    <p:extLst>
      <p:ext uri="{BB962C8B-B14F-4D97-AF65-F5344CB8AC3E}">
        <p14:creationId xmlns:p14="http://schemas.microsoft.com/office/powerpoint/2010/main" val="2201068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a:t>
            </a:r>
            <a:br>
              <a:rPr lang="en-US" dirty="0">
                <a:latin typeface="Calibri" panose="020F0502020204030204" pitchFamily="34" charset="0"/>
              </a:rPr>
            </a:br>
            <a:r>
              <a:rPr lang="en-US" dirty="0">
                <a:latin typeface="Calibri" panose="020F0502020204030204" pitchFamily="34" charset="0"/>
              </a:rPr>
              <a:t>Normal </a:t>
            </a:r>
            <a:r>
              <a:rPr lang="en-US" dirty="0" smtClean="0">
                <a:latin typeface="Calibri" panose="020F0502020204030204" pitchFamily="34" charset="0"/>
              </a:rPr>
              <a:t>Results - Parameters</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C00000"/>
                </a:solidFill>
                <a:latin typeface="Calibri" panose="020F0502020204030204" pitchFamily="34" charset="0"/>
              </a:rPr>
              <a:t>1</a:t>
            </a:r>
            <a:r>
              <a:rPr lang="en-US" sz="2400" dirty="0" smtClean="0">
                <a:latin typeface="Calibri" panose="020F0502020204030204" pitchFamily="34" charset="0"/>
              </a:rPr>
              <a:t>. </a:t>
            </a:r>
            <a:r>
              <a:rPr lang="en-US" sz="2400" dirty="0" smtClean="0">
                <a:solidFill>
                  <a:schemeClr val="accent2">
                    <a:lumMod val="50000"/>
                  </a:schemeClr>
                </a:solidFill>
                <a:latin typeface="Calibri" panose="020F0502020204030204" pitchFamily="34" charset="0"/>
              </a:rPr>
              <a:t>The </a:t>
            </a:r>
            <a:r>
              <a:rPr lang="en-US" sz="2400" b="1" dirty="0">
                <a:solidFill>
                  <a:schemeClr val="accent2">
                    <a:lumMod val="50000"/>
                  </a:schemeClr>
                </a:solidFill>
                <a:latin typeface="Calibri" panose="020F0502020204030204" pitchFamily="34" charset="0"/>
              </a:rPr>
              <a:t>cumulative time </a:t>
            </a:r>
            <a:r>
              <a:rPr lang="en-US" sz="2400" dirty="0">
                <a:solidFill>
                  <a:schemeClr val="accent2">
                    <a:lumMod val="50000"/>
                  </a:schemeClr>
                </a:solidFill>
                <a:latin typeface="Calibri" panose="020F0502020204030204" pitchFamily="34" charset="0"/>
              </a:rPr>
              <a:t>the esophageal pH is below 4 </a:t>
            </a:r>
            <a:r>
              <a:rPr lang="en-US" sz="2400" dirty="0" smtClean="0">
                <a:solidFill>
                  <a:schemeClr val="accent2">
                    <a:lumMod val="50000"/>
                  </a:schemeClr>
                </a:solidFill>
                <a:latin typeface="Calibri" panose="020F0502020204030204" pitchFamily="34" charset="0"/>
              </a:rPr>
              <a:t>expressed </a:t>
            </a:r>
            <a:r>
              <a:rPr lang="en-US" sz="2400" dirty="0">
                <a:solidFill>
                  <a:schemeClr val="accent2">
                    <a:lumMod val="50000"/>
                  </a:schemeClr>
                </a:solidFill>
                <a:latin typeface="Calibri" panose="020F0502020204030204" pitchFamily="34" charset="0"/>
              </a:rPr>
              <a:t>as a percentage of the total, upright and </a:t>
            </a:r>
            <a:r>
              <a:rPr lang="en-US" sz="2400" dirty="0" smtClean="0">
                <a:solidFill>
                  <a:schemeClr val="accent2">
                    <a:lumMod val="50000"/>
                  </a:schemeClr>
                </a:solidFill>
                <a:latin typeface="Calibri" panose="020F0502020204030204" pitchFamily="34" charset="0"/>
              </a:rPr>
              <a:t>supine time</a:t>
            </a:r>
            <a:r>
              <a:rPr lang="en-US" sz="2400" dirty="0">
                <a:latin typeface="Calibri" panose="020F0502020204030204" pitchFamily="34" charset="0"/>
              </a:rPr>
              <a:t>;</a:t>
            </a:r>
          </a:p>
          <a:p>
            <a:pPr marL="0" indent="0">
              <a:buNone/>
            </a:pPr>
            <a:r>
              <a:rPr lang="en-US" sz="2400" b="1" dirty="0">
                <a:solidFill>
                  <a:srgbClr val="C00000"/>
                </a:solidFill>
                <a:latin typeface="Calibri" panose="020F0502020204030204" pitchFamily="34" charset="0"/>
              </a:rPr>
              <a:t>2</a:t>
            </a:r>
            <a:r>
              <a:rPr lang="en-US" sz="2400" dirty="0">
                <a:latin typeface="Calibri" panose="020F0502020204030204" pitchFamily="34" charset="0"/>
              </a:rPr>
              <a:t>. The </a:t>
            </a:r>
            <a:r>
              <a:rPr lang="en-US" sz="2400" b="1" dirty="0">
                <a:latin typeface="Calibri" panose="020F0502020204030204" pitchFamily="34" charset="0"/>
              </a:rPr>
              <a:t>frequency</a:t>
            </a:r>
            <a:r>
              <a:rPr lang="en-US" sz="2400" dirty="0">
                <a:latin typeface="Calibri" panose="020F0502020204030204" pitchFamily="34" charset="0"/>
              </a:rPr>
              <a:t> of the reflux episodes expressed as </a:t>
            </a:r>
            <a:r>
              <a:rPr lang="en-US" sz="2400" dirty="0" smtClean="0">
                <a:latin typeface="Calibri" panose="020F0502020204030204" pitchFamily="34" charset="0"/>
              </a:rPr>
              <a:t>the number </a:t>
            </a:r>
            <a:r>
              <a:rPr lang="en-US" sz="2400" dirty="0">
                <a:latin typeface="Calibri" panose="020F0502020204030204" pitchFamily="34" charset="0"/>
              </a:rPr>
              <a:t>of episodes per 24 hours; and</a:t>
            </a:r>
          </a:p>
          <a:p>
            <a:pPr marL="0" indent="0">
              <a:buNone/>
            </a:pPr>
            <a:r>
              <a:rPr lang="en-US" sz="2400" b="1" dirty="0">
                <a:solidFill>
                  <a:srgbClr val="C00000"/>
                </a:solidFill>
                <a:latin typeface="Calibri" panose="020F0502020204030204" pitchFamily="34" charset="0"/>
              </a:rPr>
              <a:t>3</a:t>
            </a:r>
            <a:r>
              <a:rPr lang="en-US" sz="2400" dirty="0">
                <a:latin typeface="Calibri" panose="020F0502020204030204" pitchFamily="34" charset="0"/>
              </a:rPr>
              <a:t>. The </a:t>
            </a:r>
            <a:r>
              <a:rPr lang="en-US" sz="2400" b="1" dirty="0">
                <a:latin typeface="Calibri" panose="020F0502020204030204" pitchFamily="34" charset="0"/>
              </a:rPr>
              <a:t>duration</a:t>
            </a:r>
            <a:r>
              <a:rPr lang="en-US" sz="2400" dirty="0">
                <a:latin typeface="Calibri" panose="020F0502020204030204" pitchFamily="34" charset="0"/>
              </a:rPr>
              <a:t> of the episodes expressed as the number </a:t>
            </a:r>
            <a:r>
              <a:rPr lang="en-US" sz="2400" dirty="0" smtClean="0">
                <a:latin typeface="Calibri" panose="020F0502020204030204" pitchFamily="34" charset="0"/>
              </a:rPr>
              <a:t>of episodes </a:t>
            </a:r>
            <a:r>
              <a:rPr lang="en-US" sz="2400" dirty="0">
                <a:latin typeface="Calibri" panose="020F0502020204030204" pitchFamily="34" charset="0"/>
              </a:rPr>
              <a:t>greater than 5 minutes per 24 hours and the </a:t>
            </a:r>
            <a:r>
              <a:rPr lang="en-US" sz="2400" dirty="0" smtClean="0">
                <a:latin typeface="Calibri" panose="020F0502020204030204" pitchFamily="34" charset="0"/>
              </a:rPr>
              <a:t>time in </a:t>
            </a:r>
            <a:r>
              <a:rPr lang="en-US" sz="2400" dirty="0">
                <a:latin typeface="Calibri" panose="020F0502020204030204" pitchFamily="34" charset="0"/>
              </a:rPr>
              <a:t>minutes of the longest episode recorded</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25</a:t>
            </a:fld>
            <a:endParaRPr lang="en-US"/>
          </a:p>
        </p:txBody>
      </p:sp>
    </p:spTree>
    <p:extLst>
      <p:ext uri="{BB962C8B-B14F-4D97-AF65-F5344CB8AC3E}">
        <p14:creationId xmlns:p14="http://schemas.microsoft.com/office/powerpoint/2010/main" val="3093007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monitoring</a:t>
            </a:r>
            <a:br>
              <a:rPr lang="en-US" dirty="0">
                <a:latin typeface="Calibri" panose="020F0502020204030204" pitchFamily="34" charset="0"/>
              </a:rPr>
            </a:br>
            <a:r>
              <a:rPr lang="en-US" dirty="0">
                <a:latin typeface="Calibri" panose="020F0502020204030204" pitchFamily="34" charset="0"/>
              </a:rPr>
              <a:t>Normal Results - Parameters</a:t>
            </a:r>
            <a:endParaRPr lang="en-US" dirty="0"/>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Why select pH of 4 as the cut off value?</a:t>
            </a:r>
          </a:p>
          <a:p>
            <a:pPr marL="457200" indent="-457200">
              <a:buAutoNum type="arabicParenR"/>
            </a:pPr>
            <a:r>
              <a:rPr lang="en-US" sz="2400" dirty="0" smtClean="0">
                <a:latin typeface="Calibri" panose="020F0502020204030204" pitchFamily="34" charset="0"/>
              </a:rPr>
              <a:t>At </a:t>
            </a:r>
            <a:r>
              <a:rPr lang="en-US" sz="2400" dirty="0">
                <a:latin typeface="Calibri" panose="020F0502020204030204" pitchFamily="34" charset="0"/>
              </a:rPr>
              <a:t>pH 4 normal </a:t>
            </a:r>
            <a:r>
              <a:rPr lang="en-US" sz="2400" dirty="0" smtClean="0">
                <a:latin typeface="Calibri" panose="020F0502020204030204" pitchFamily="34" charset="0"/>
              </a:rPr>
              <a:t>subjects first </a:t>
            </a:r>
            <a:r>
              <a:rPr lang="en-US" sz="2400" dirty="0">
                <a:latin typeface="Calibri" panose="020F0502020204030204" pitchFamily="34" charset="0"/>
              </a:rPr>
              <a:t>begin to experience the symptom of </a:t>
            </a:r>
            <a:r>
              <a:rPr lang="en-US" sz="2400" dirty="0" smtClean="0">
                <a:latin typeface="Calibri" panose="020F0502020204030204" pitchFamily="34" charset="0"/>
              </a:rPr>
              <a:t>heartburn</a:t>
            </a:r>
          </a:p>
          <a:p>
            <a:pPr marL="457200" indent="-457200">
              <a:buAutoNum type="arabicParenR"/>
            </a:pPr>
            <a:r>
              <a:rPr lang="en-US" sz="2400" dirty="0" smtClean="0">
                <a:latin typeface="Calibri" panose="020F0502020204030204" pitchFamily="34" charset="0"/>
              </a:rPr>
              <a:t>The digestive </a:t>
            </a:r>
            <a:r>
              <a:rPr lang="en-US" sz="2400" dirty="0">
                <a:latin typeface="Calibri" panose="020F0502020204030204" pitchFamily="34" charset="0"/>
              </a:rPr>
              <a:t>enzyme pepsin, a key contributor to esophagitis, </a:t>
            </a:r>
            <a:r>
              <a:rPr lang="en-US" sz="2400" dirty="0" smtClean="0">
                <a:latin typeface="Calibri" panose="020F0502020204030204" pitchFamily="34" charset="0"/>
              </a:rPr>
              <a:t>is activated </a:t>
            </a:r>
            <a:r>
              <a:rPr lang="en-US" sz="2400" dirty="0">
                <a:latin typeface="Calibri" panose="020F0502020204030204" pitchFamily="34" charset="0"/>
              </a:rPr>
              <a:t>at a pH of less than </a:t>
            </a:r>
            <a:r>
              <a:rPr lang="en-US" sz="2400" dirty="0" smtClean="0">
                <a:latin typeface="Calibri" panose="020F0502020204030204" pitchFamily="34" charset="0"/>
              </a:rPr>
              <a:t>4</a:t>
            </a:r>
          </a:p>
          <a:p>
            <a:pPr marL="0" indent="0">
              <a:buNone/>
            </a:pPr>
            <a:endParaRPr lang="en-US" sz="2400" dirty="0">
              <a:latin typeface="Calibri" panose="020F0502020204030204" pitchFamily="34" charset="0"/>
            </a:endParaRPr>
          </a:p>
          <a:p>
            <a:pPr marL="457200" indent="-457200">
              <a:buAutoNum type="arabicParenR"/>
            </a:pPr>
            <a:endParaRPr lang="en-US" sz="2400" dirty="0">
              <a:latin typeface="Calibri" panose="020F0502020204030204" pitchFamily="34" charset="0"/>
            </a:endParaRPr>
          </a:p>
          <a:p>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26</a:t>
            </a:fld>
            <a:endParaRPr lang="en-US"/>
          </a:p>
        </p:txBody>
      </p:sp>
    </p:spTree>
    <p:extLst>
      <p:ext uri="{BB962C8B-B14F-4D97-AF65-F5344CB8AC3E}">
        <p14:creationId xmlns:p14="http://schemas.microsoft.com/office/powerpoint/2010/main" val="1286593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a:t>
            </a:r>
            <a:r>
              <a:rPr lang="en-US" dirty="0" smtClean="0">
                <a:latin typeface="Calibri" panose="020F0502020204030204" pitchFamily="34" charset="0"/>
              </a:rPr>
              <a:t>tracing</a:t>
            </a:r>
            <a:br>
              <a:rPr lang="en-US" dirty="0" smtClean="0">
                <a:latin typeface="Calibri" panose="020F0502020204030204" pitchFamily="34" charset="0"/>
              </a:rPr>
            </a:br>
            <a:r>
              <a:rPr lang="en-US" dirty="0" smtClean="0">
                <a:latin typeface="Calibri" panose="020F0502020204030204" pitchFamily="34" charset="0"/>
              </a:rPr>
              <a:t>Patient with GERD</a:t>
            </a:r>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27</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764" y="2000002"/>
            <a:ext cx="11966841" cy="3367644"/>
          </a:xfrm>
        </p:spPr>
      </p:pic>
    </p:spTree>
    <p:extLst>
      <p:ext uri="{BB962C8B-B14F-4D97-AF65-F5344CB8AC3E}">
        <p14:creationId xmlns:p14="http://schemas.microsoft.com/office/powerpoint/2010/main" val="2933812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047" y="221063"/>
            <a:ext cx="10481953" cy="1133438"/>
          </a:xfrm>
        </p:spPr>
        <p:txBody>
          <a:bodyPr>
            <a:normAutofit/>
          </a:bodyPr>
          <a:lstStyle/>
          <a:p>
            <a:r>
              <a:rPr lang="en-US" sz="2800" dirty="0">
                <a:latin typeface="Calibri" panose="020F0502020204030204" pitchFamily="34" charset="0"/>
              </a:rPr>
              <a:t>24 Hour Esophageal pH </a:t>
            </a:r>
            <a:r>
              <a:rPr lang="en-US" sz="2800" dirty="0" smtClean="0">
                <a:latin typeface="Calibri" panose="020F0502020204030204" pitchFamily="34" charset="0"/>
              </a:rPr>
              <a:t>monitoring – True Reflex vs Faulty Electrode</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7261" y="787781"/>
            <a:ext cx="5701731" cy="6025149"/>
          </a:xfrm>
        </p:spPr>
      </p:pic>
      <p:sp>
        <p:nvSpPr>
          <p:cNvPr id="4" name="Slide Number Placeholder 3"/>
          <p:cNvSpPr>
            <a:spLocks noGrp="1"/>
          </p:cNvSpPr>
          <p:nvPr>
            <p:ph type="sldNum" sz="quarter" idx="12"/>
          </p:nvPr>
        </p:nvSpPr>
        <p:spPr/>
        <p:txBody>
          <a:bodyPr/>
          <a:lstStyle/>
          <a:p>
            <a:fld id="{03BAC9BE-3338-413A-B403-5EC6FF6D1401}" type="slidenum">
              <a:rPr lang="en-US" smtClean="0"/>
              <a:t>28</a:t>
            </a:fld>
            <a:endParaRPr lang="en-US"/>
          </a:p>
        </p:txBody>
      </p:sp>
    </p:spTree>
    <p:extLst>
      <p:ext uri="{BB962C8B-B14F-4D97-AF65-F5344CB8AC3E}">
        <p14:creationId xmlns:p14="http://schemas.microsoft.com/office/powerpoint/2010/main" val="1313522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24 Hour Esophageal pH monitoring</a:t>
            </a:r>
            <a:r>
              <a:rPr lang="en-US" dirty="0">
                <a:latin typeface="Calibri" panose="020F0502020204030204" pitchFamily="34" charset="0"/>
              </a:rPr>
              <a:t/>
            </a:r>
            <a:br>
              <a:rPr lang="en-US" dirty="0">
                <a:latin typeface="Calibri" panose="020F0502020204030204" pitchFamily="34" charset="0"/>
              </a:rPr>
            </a:br>
            <a:r>
              <a:rPr lang="en-US" dirty="0">
                <a:latin typeface="Calibri" panose="020F0502020204030204" pitchFamily="34" charset="0"/>
              </a:rPr>
              <a:t>Normal Results - Parameters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86" y="2000002"/>
            <a:ext cx="12022314" cy="2821380"/>
          </a:xfrm>
        </p:spPr>
      </p:pic>
      <p:sp>
        <p:nvSpPr>
          <p:cNvPr id="4" name="Slide Number Placeholder 3"/>
          <p:cNvSpPr>
            <a:spLocks noGrp="1"/>
          </p:cNvSpPr>
          <p:nvPr>
            <p:ph type="sldNum" sz="quarter" idx="12"/>
          </p:nvPr>
        </p:nvSpPr>
        <p:spPr/>
        <p:txBody>
          <a:bodyPr/>
          <a:lstStyle/>
          <a:p>
            <a:fld id="{03BAC9BE-3338-413A-B403-5EC6FF6D1401}" type="slidenum">
              <a:rPr lang="en-US" smtClean="0"/>
              <a:t>29</a:t>
            </a:fld>
            <a:endParaRPr lang="en-US"/>
          </a:p>
        </p:txBody>
      </p:sp>
    </p:spTree>
    <p:extLst>
      <p:ext uri="{BB962C8B-B14F-4D97-AF65-F5344CB8AC3E}">
        <p14:creationId xmlns:p14="http://schemas.microsoft.com/office/powerpoint/2010/main" val="3084730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Normal Peristalsis Of The Esophagus</a:t>
            </a:r>
            <a:endParaRPr lang="en-US" dirty="0">
              <a:latin typeface="Calibri" panose="020F0502020204030204" pitchFamily="34" charset="0"/>
            </a:endParaRPr>
          </a:p>
        </p:txBody>
      </p:sp>
      <p:pic>
        <p:nvPicPr>
          <p:cNvPr id="4" name="X Ray of Peristalsis in Esophagu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28080" y="2145475"/>
            <a:ext cx="5037666" cy="3778250"/>
          </a:xfrm>
          <a:prstGeom prst="rect">
            <a:avLst/>
          </a:prstGeom>
        </p:spPr>
      </p:pic>
      <p:sp>
        <p:nvSpPr>
          <p:cNvPr id="3" name="Slide Number Placeholder 2"/>
          <p:cNvSpPr>
            <a:spLocks noGrp="1"/>
          </p:cNvSpPr>
          <p:nvPr>
            <p:ph type="sldNum" sz="quarter" idx="12"/>
          </p:nvPr>
        </p:nvSpPr>
        <p:spPr/>
        <p:txBody>
          <a:bodyPr/>
          <a:lstStyle/>
          <a:p>
            <a:fld id="{03BAC9BE-3338-413A-B403-5EC6FF6D1401}" type="slidenum">
              <a:rPr lang="en-US" smtClean="0"/>
              <a:t>3</a:t>
            </a:fld>
            <a:endParaRPr lang="en-US"/>
          </a:p>
        </p:txBody>
      </p:sp>
    </p:spTree>
    <p:extLst>
      <p:ext uri="{BB962C8B-B14F-4D97-AF65-F5344CB8AC3E}">
        <p14:creationId xmlns:p14="http://schemas.microsoft.com/office/powerpoint/2010/main" val="243326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24 Hour Esophageal pH </a:t>
            </a:r>
            <a:r>
              <a:rPr lang="en-US" dirty="0" smtClean="0">
                <a:latin typeface="Calibri" panose="020F0502020204030204" pitchFamily="34" charset="0"/>
              </a:rPr>
              <a:t>monitoring</a:t>
            </a:r>
            <a:br>
              <a:rPr lang="en-US" dirty="0" smtClean="0">
                <a:latin typeface="Calibri" panose="020F0502020204030204" pitchFamily="34" charset="0"/>
              </a:rPr>
            </a:br>
            <a:r>
              <a:rPr lang="en-US" dirty="0" smtClean="0">
                <a:latin typeface="Calibri" panose="020F0502020204030204" pitchFamily="34" charset="0"/>
              </a:rPr>
              <a:t>Symptom correlation</a:t>
            </a:r>
            <a:endParaRPr lang="en-US" dirty="0"/>
          </a:p>
        </p:txBody>
      </p:sp>
      <p:sp>
        <p:nvSpPr>
          <p:cNvPr id="3" name="Content Placeholder 2"/>
          <p:cNvSpPr>
            <a:spLocks noGrp="1"/>
          </p:cNvSpPr>
          <p:nvPr>
            <p:ph idx="1"/>
          </p:nvPr>
        </p:nvSpPr>
        <p:spPr>
          <a:xfrm>
            <a:off x="2589212" y="2133600"/>
            <a:ext cx="9155484" cy="3777622"/>
          </a:xfrm>
        </p:spPr>
        <p:txBody>
          <a:bodyPr>
            <a:normAutofit/>
          </a:bodyPr>
          <a:lstStyle/>
          <a:p>
            <a:r>
              <a:rPr lang="en-US" sz="2400" dirty="0">
                <a:latin typeface="Calibri" panose="020F0502020204030204" pitchFamily="34" charset="0"/>
              </a:rPr>
              <a:t>An advantage of ambulatory 24 hr esophageal pH monitoring is the ability to correlate symptoms with acid exposure events</a:t>
            </a:r>
            <a:r>
              <a:rPr lang="en-US" sz="2400" dirty="0" smtClean="0">
                <a:latin typeface="Calibri" panose="020F0502020204030204" pitchFamily="34" charset="0"/>
              </a:rPr>
              <a:t>.</a:t>
            </a:r>
          </a:p>
          <a:p>
            <a:r>
              <a:rPr lang="en-US" sz="2400" b="1" dirty="0" smtClean="0">
                <a:latin typeface="Calibri" panose="020F0502020204030204" pitchFamily="34" charset="0"/>
              </a:rPr>
              <a:t>Symptom </a:t>
            </a:r>
            <a:r>
              <a:rPr lang="en-US" sz="2400" b="1" dirty="0">
                <a:latin typeface="Calibri" panose="020F0502020204030204" pitchFamily="34" charset="0"/>
              </a:rPr>
              <a:t>index </a:t>
            </a:r>
            <a:r>
              <a:rPr lang="en-US" sz="2400" dirty="0">
                <a:latin typeface="Calibri" panose="020F0502020204030204" pitchFamily="34" charset="0"/>
              </a:rPr>
              <a:t>(SI</a:t>
            </a:r>
            <a:r>
              <a:rPr lang="en-US" sz="2400" dirty="0" smtClean="0">
                <a:latin typeface="Calibri" panose="020F0502020204030204" pitchFamily="34" charset="0"/>
              </a:rPr>
              <a:t>) - This </a:t>
            </a:r>
            <a:r>
              <a:rPr lang="en-US" sz="2400" dirty="0">
                <a:latin typeface="Calibri" panose="020F0502020204030204" pitchFamily="34" charset="0"/>
              </a:rPr>
              <a:t>involves dividing the number of symptoms associated with pH &lt; 4 by the total number of symptoms yielding a percentage of symptom episodes that correlate with </a:t>
            </a:r>
            <a:r>
              <a:rPr lang="en-US" sz="2400" dirty="0" smtClean="0">
                <a:latin typeface="Calibri" panose="020F0502020204030204" pitchFamily="34" charset="0"/>
              </a:rPr>
              <a:t>GERD. </a:t>
            </a:r>
          </a:p>
          <a:p>
            <a:r>
              <a:rPr lang="en-US" sz="2400" b="1" dirty="0" smtClean="0">
                <a:latin typeface="Calibri" panose="020F0502020204030204" pitchFamily="34" charset="0"/>
              </a:rPr>
              <a:t>Symptom </a:t>
            </a:r>
            <a:r>
              <a:rPr lang="en-US" sz="2400" b="1" dirty="0">
                <a:latin typeface="Calibri" panose="020F0502020204030204" pitchFamily="34" charset="0"/>
              </a:rPr>
              <a:t>sensitivity index </a:t>
            </a:r>
            <a:r>
              <a:rPr lang="en-US" sz="2400" dirty="0">
                <a:latin typeface="Calibri" panose="020F0502020204030204" pitchFamily="34" charset="0"/>
              </a:rPr>
              <a:t>(</a:t>
            </a:r>
            <a:r>
              <a:rPr lang="en-US" sz="2400" dirty="0" smtClean="0">
                <a:latin typeface="Calibri" panose="020F0502020204030204" pitchFamily="34" charset="0"/>
              </a:rPr>
              <a:t>SSI) - This </a:t>
            </a:r>
            <a:r>
              <a:rPr lang="en-US" sz="2400" dirty="0">
                <a:latin typeface="Calibri" panose="020F0502020204030204" pitchFamily="34" charset="0"/>
              </a:rPr>
              <a:t>involves dividing the total number of reflux episodes associated with symptoms by the total number of reflux episodes.</a:t>
            </a:r>
          </a:p>
        </p:txBody>
      </p:sp>
      <p:sp>
        <p:nvSpPr>
          <p:cNvPr id="4" name="Slide Number Placeholder 3"/>
          <p:cNvSpPr>
            <a:spLocks noGrp="1"/>
          </p:cNvSpPr>
          <p:nvPr>
            <p:ph type="sldNum" sz="quarter" idx="12"/>
          </p:nvPr>
        </p:nvSpPr>
        <p:spPr/>
        <p:txBody>
          <a:bodyPr/>
          <a:lstStyle/>
          <a:p>
            <a:fld id="{03BAC9BE-3338-413A-B403-5EC6FF6D1401}" type="slidenum">
              <a:rPr lang="en-US" smtClean="0"/>
              <a:t>30</a:t>
            </a:fld>
            <a:endParaRPr lang="en-US"/>
          </a:p>
        </p:txBody>
      </p:sp>
    </p:spTree>
    <p:extLst>
      <p:ext uri="{BB962C8B-B14F-4D97-AF65-F5344CB8AC3E}">
        <p14:creationId xmlns:p14="http://schemas.microsoft.com/office/powerpoint/2010/main" val="2669691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Bernstein test</a:t>
            </a:r>
            <a:br>
              <a:rPr lang="en-US" dirty="0">
                <a:latin typeface="Calibri" panose="020F0502020204030204" pitchFamily="34" charset="0"/>
              </a:rPr>
            </a:br>
            <a:endParaRPr lang="en-US" dirty="0">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Also </a:t>
            </a:r>
            <a:r>
              <a:rPr lang="en-US" sz="2400" dirty="0">
                <a:latin typeface="Calibri" panose="020F0502020204030204" pitchFamily="34" charset="0"/>
              </a:rPr>
              <a:t>known as the </a:t>
            </a:r>
            <a:r>
              <a:rPr lang="en-US" sz="2400" b="1" dirty="0">
                <a:latin typeface="Calibri" panose="020F0502020204030204" pitchFamily="34" charset="0"/>
              </a:rPr>
              <a:t>acid perfusion </a:t>
            </a:r>
            <a:r>
              <a:rPr lang="en-US" sz="2400" b="1" dirty="0" smtClean="0">
                <a:latin typeface="Calibri" panose="020F0502020204030204" pitchFamily="34" charset="0"/>
              </a:rPr>
              <a:t>test </a:t>
            </a:r>
          </a:p>
          <a:p>
            <a:r>
              <a:rPr lang="en-US" sz="2400" dirty="0">
                <a:latin typeface="Calibri" panose="020F0502020204030204" pitchFamily="34" charset="0"/>
              </a:rPr>
              <a:t>A nasogastric (NG) tube is passed </a:t>
            </a:r>
            <a:r>
              <a:rPr lang="en-US" sz="2400" dirty="0" smtClean="0">
                <a:latin typeface="Calibri" panose="020F0502020204030204" pitchFamily="34" charset="0"/>
              </a:rPr>
              <a:t>into the esophagus and mild </a:t>
            </a:r>
            <a:r>
              <a:rPr lang="en-US" sz="2400" dirty="0">
                <a:latin typeface="Calibri" panose="020F0502020204030204" pitchFamily="34" charset="0"/>
              </a:rPr>
              <a:t>hydrochloric acid will be sent down the tube, followed by salt water (saline) solution</a:t>
            </a:r>
            <a:r>
              <a:rPr lang="en-US" sz="2400" dirty="0" smtClean="0">
                <a:latin typeface="Calibri" panose="020F0502020204030204" pitchFamily="34" charset="0"/>
              </a:rPr>
              <a:t>.</a:t>
            </a:r>
          </a:p>
          <a:p>
            <a:r>
              <a:rPr lang="en-US" sz="2400" dirty="0" smtClean="0">
                <a:latin typeface="Calibri" panose="020F0502020204030204" pitchFamily="34" charset="0"/>
              </a:rPr>
              <a:t>If </a:t>
            </a:r>
            <a:r>
              <a:rPr lang="en-US" sz="2400" dirty="0">
                <a:latin typeface="Calibri" panose="020F0502020204030204" pitchFamily="34" charset="0"/>
              </a:rPr>
              <a:t>the patient feels pain from the acid, the test is positive for </a:t>
            </a:r>
            <a:r>
              <a:rPr lang="en-US" sz="2400" dirty="0" smtClean="0">
                <a:latin typeface="Calibri" panose="020F0502020204030204" pitchFamily="34" charset="0"/>
              </a:rPr>
              <a:t>reflux esophagitis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If </a:t>
            </a:r>
            <a:r>
              <a:rPr lang="en-US" sz="2400" dirty="0">
                <a:latin typeface="Calibri" panose="020F0502020204030204" pitchFamily="34" charset="0"/>
              </a:rPr>
              <a:t>there is no discomfort, another explanation must be sought for </a:t>
            </a:r>
            <a:r>
              <a:rPr lang="en-US" sz="2400" dirty="0" smtClean="0">
                <a:latin typeface="Calibri" panose="020F0502020204030204" pitchFamily="34" charset="0"/>
              </a:rPr>
              <a:t>the patient's </a:t>
            </a:r>
            <a:r>
              <a:rPr lang="en-US" sz="2400" dirty="0">
                <a:latin typeface="Calibri" panose="020F0502020204030204" pitchFamily="34" charset="0"/>
              </a:rPr>
              <a:t>symptoms.</a:t>
            </a:r>
          </a:p>
        </p:txBody>
      </p:sp>
      <p:sp>
        <p:nvSpPr>
          <p:cNvPr id="4" name="Slide Number Placeholder 3"/>
          <p:cNvSpPr>
            <a:spLocks noGrp="1"/>
          </p:cNvSpPr>
          <p:nvPr>
            <p:ph type="sldNum" sz="quarter" idx="12"/>
          </p:nvPr>
        </p:nvSpPr>
        <p:spPr/>
        <p:txBody>
          <a:bodyPr/>
          <a:lstStyle/>
          <a:p>
            <a:fld id="{03BAC9BE-3338-413A-B403-5EC6FF6D1401}" type="slidenum">
              <a:rPr lang="en-US" smtClean="0"/>
              <a:t>31</a:t>
            </a:fld>
            <a:endParaRPr lang="en-US"/>
          </a:p>
        </p:txBody>
      </p:sp>
    </p:spTree>
    <p:extLst>
      <p:ext uri="{BB962C8B-B14F-4D97-AF65-F5344CB8AC3E}">
        <p14:creationId xmlns:p14="http://schemas.microsoft.com/office/powerpoint/2010/main" val="1054445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Acid Clearing Test</a:t>
            </a:r>
            <a:endParaRPr lang="en-US" dirty="0">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HCl </a:t>
            </a:r>
            <a:r>
              <a:rPr lang="en-US" sz="2400" dirty="0">
                <a:latin typeface="Calibri" panose="020F0502020204030204" pitchFamily="34" charset="0"/>
              </a:rPr>
              <a:t>is also directed into </a:t>
            </a:r>
            <a:r>
              <a:rPr lang="en-US" sz="2400" dirty="0" smtClean="0">
                <a:latin typeface="Calibri" panose="020F0502020204030204" pitchFamily="34" charset="0"/>
              </a:rPr>
              <a:t>the esophagus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This </a:t>
            </a:r>
            <a:r>
              <a:rPr lang="en-US" sz="2400" dirty="0">
                <a:latin typeface="Calibri" panose="020F0502020204030204" pitchFamily="34" charset="0"/>
              </a:rPr>
              <a:t>test, however, measures the patient's ability to quickly </a:t>
            </a:r>
            <a:r>
              <a:rPr lang="en-US" sz="2400" dirty="0" smtClean="0">
                <a:latin typeface="Calibri" panose="020F0502020204030204" pitchFamily="34" charset="0"/>
              </a:rPr>
              <a:t>swallow the </a:t>
            </a:r>
            <a:r>
              <a:rPr lang="en-US" sz="2400" dirty="0">
                <a:latin typeface="Calibri" panose="020F0502020204030204" pitchFamily="34" charset="0"/>
              </a:rPr>
              <a:t>acid. If the patient has to swallow more than 10 times to move the acid </a:t>
            </a:r>
            <a:r>
              <a:rPr lang="en-US" sz="2400" dirty="0" smtClean="0">
                <a:latin typeface="Calibri" panose="020F0502020204030204" pitchFamily="34" charset="0"/>
              </a:rPr>
              <a:t>down the </a:t>
            </a:r>
            <a:r>
              <a:rPr lang="en-US" sz="2400" dirty="0">
                <a:latin typeface="Calibri" panose="020F0502020204030204" pitchFamily="34" charset="0"/>
              </a:rPr>
              <a:t>esophagus, he or she has a problem with esophageal motility.</a:t>
            </a:r>
          </a:p>
        </p:txBody>
      </p:sp>
      <p:sp>
        <p:nvSpPr>
          <p:cNvPr id="4" name="Slide Number Placeholder 3"/>
          <p:cNvSpPr>
            <a:spLocks noGrp="1"/>
          </p:cNvSpPr>
          <p:nvPr>
            <p:ph type="sldNum" sz="quarter" idx="12"/>
          </p:nvPr>
        </p:nvSpPr>
        <p:spPr/>
        <p:txBody>
          <a:bodyPr/>
          <a:lstStyle/>
          <a:p>
            <a:fld id="{03BAC9BE-3338-413A-B403-5EC6FF6D1401}" type="slidenum">
              <a:rPr lang="en-US" smtClean="0"/>
              <a:t>32</a:t>
            </a:fld>
            <a:endParaRPr lang="en-US"/>
          </a:p>
        </p:txBody>
      </p:sp>
    </p:spTree>
    <p:extLst>
      <p:ext uri="{BB962C8B-B14F-4D97-AF65-F5344CB8AC3E}">
        <p14:creationId xmlns:p14="http://schemas.microsoft.com/office/powerpoint/2010/main" val="2618869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Barium Swallow Fluoroscopy</a:t>
            </a:r>
            <a:endParaRPr lang="en-US" dirty="0">
              <a:latin typeface="Calibri" panose="020F0502020204030204" pitchFamily="34" charset="0"/>
            </a:endParaRPr>
          </a:p>
        </p:txBody>
      </p:sp>
      <p:sp>
        <p:nvSpPr>
          <p:cNvPr id="3" name="Content Placeholder 2"/>
          <p:cNvSpPr>
            <a:spLocks noGrp="1"/>
          </p:cNvSpPr>
          <p:nvPr>
            <p:ph idx="1"/>
          </p:nvPr>
        </p:nvSpPr>
        <p:spPr>
          <a:xfrm>
            <a:off x="2446317" y="2133600"/>
            <a:ext cx="9500260" cy="3777622"/>
          </a:xfrm>
        </p:spPr>
        <p:txBody>
          <a:bodyPr>
            <a:normAutofit lnSpcReduction="10000"/>
          </a:bodyPr>
          <a:lstStyle/>
          <a:p>
            <a:pPr marL="0" indent="0">
              <a:buNone/>
            </a:pPr>
            <a:r>
              <a:rPr lang="en-US" sz="2400" dirty="0" smtClean="0">
                <a:latin typeface="Calibri" panose="020F0502020204030204" pitchFamily="34" charset="0"/>
              </a:rPr>
              <a:t>Fluoroscopy is similar to an X-Ray movie</a:t>
            </a:r>
          </a:p>
          <a:p>
            <a:pPr marL="0" indent="0">
              <a:buNone/>
            </a:pPr>
            <a:r>
              <a:rPr lang="en-US" sz="2400" b="1" dirty="0" smtClean="0">
                <a:latin typeface="Calibri" panose="020F0502020204030204" pitchFamily="34" charset="0"/>
              </a:rPr>
              <a:t>Step 1</a:t>
            </a:r>
          </a:p>
          <a:p>
            <a:pPr marL="0" indent="0">
              <a:buNone/>
            </a:pPr>
            <a:r>
              <a:rPr lang="en-US" sz="2400" dirty="0" smtClean="0">
                <a:latin typeface="Calibri" panose="020F0502020204030204" pitchFamily="34" charset="0"/>
              </a:rPr>
              <a:t>Patient asked to swallow a barium preparation in order to visualize the </a:t>
            </a:r>
            <a:r>
              <a:rPr lang="en-US" sz="2400" dirty="0">
                <a:latin typeface="Calibri" panose="020F0502020204030204" pitchFamily="34" charset="0"/>
              </a:rPr>
              <a:t>size, shape, position, patency and filling of the </a:t>
            </a:r>
            <a:r>
              <a:rPr lang="en-US" sz="2400" dirty="0" smtClean="0">
                <a:latin typeface="Calibri" panose="020F0502020204030204" pitchFamily="34" charset="0"/>
              </a:rPr>
              <a:t>esophagus along with the peristaltic movement of the barium through the esophagus in the upright position</a:t>
            </a:r>
          </a:p>
          <a:p>
            <a:pPr marL="0" indent="0">
              <a:buNone/>
            </a:pPr>
            <a:r>
              <a:rPr lang="en-US" sz="2400" b="1" dirty="0" smtClean="0">
                <a:latin typeface="Calibri" panose="020F0502020204030204" pitchFamily="34" charset="0"/>
              </a:rPr>
              <a:t>Step 2</a:t>
            </a:r>
            <a:r>
              <a:rPr lang="en-US" sz="2400" dirty="0" smtClean="0">
                <a:latin typeface="Calibri" panose="020F0502020204030204" pitchFamily="34" charset="0"/>
              </a:rPr>
              <a:t> </a:t>
            </a:r>
          </a:p>
          <a:p>
            <a:pPr marL="0" indent="0">
              <a:buNone/>
            </a:pPr>
            <a:r>
              <a:rPr lang="en-US" sz="2400" dirty="0" smtClean="0">
                <a:latin typeface="Calibri" panose="020F0502020204030204" pitchFamily="34" charset="0"/>
              </a:rPr>
              <a:t>To test for reflux of the barium from the stomach in the Trendelenburg </a:t>
            </a:r>
            <a:r>
              <a:rPr lang="en-US" sz="2400" dirty="0">
                <a:latin typeface="Calibri" panose="020F0502020204030204" pitchFamily="34" charset="0"/>
              </a:rPr>
              <a:t>position</a:t>
            </a:r>
            <a:endParaRPr lang="en-US" sz="2400" dirty="0" smtClean="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33</a:t>
            </a:fld>
            <a:endParaRPr lang="en-US"/>
          </a:p>
        </p:txBody>
      </p:sp>
    </p:spTree>
    <p:extLst>
      <p:ext uri="{BB962C8B-B14F-4D97-AF65-F5344CB8AC3E}">
        <p14:creationId xmlns:p14="http://schemas.microsoft.com/office/powerpoint/2010/main" val="1007192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Barium Swallow </a:t>
            </a:r>
            <a:r>
              <a:rPr lang="en-US" dirty="0" smtClean="0">
                <a:latin typeface="Calibri" panose="020F0502020204030204" pitchFamily="34" charset="0"/>
              </a:rPr>
              <a:t>Fluoroscopy</a:t>
            </a:r>
            <a:br>
              <a:rPr lang="en-US" dirty="0" smtClean="0">
                <a:latin typeface="Calibri" panose="020F0502020204030204" pitchFamily="34" charset="0"/>
              </a:rPr>
            </a:br>
            <a:r>
              <a:rPr lang="en-US" dirty="0" smtClean="0">
                <a:latin typeface="Calibri" panose="020F0502020204030204" pitchFamily="34" charset="0"/>
              </a:rPr>
              <a:t>Preparation</a:t>
            </a:r>
            <a:endParaRPr lang="en-US" dirty="0"/>
          </a:p>
        </p:txBody>
      </p:sp>
      <p:sp>
        <p:nvSpPr>
          <p:cNvPr id="3" name="Content Placeholder 2"/>
          <p:cNvSpPr>
            <a:spLocks noGrp="1"/>
          </p:cNvSpPr>
          <p:nvPr>
            <p:ph idx="1"/>
          </p:nvPr>
        </p:nvSpPr>
        <p:spPr/>
        <p:txBody>
          <a:bodyPr/>
          <a:lstStyle/>
          <a:p>
            <a:pPr lvl="0">
              <a:buClr>
                <a:srgbClr val="A53010"/>
              </a:buClr>
            </a:pPr>
            <a:r>
              <a:rPr lang="en-US" sz="2400" dirty="0">
                <a:solidFill>
                  <a:prstClr val="black">
                    <a:lumMod val="75000"/>
                    <a:lumOff val="25000"/>
                  </a:prstClr>
                </a:solidFill>
                <a:latin typeface="Calibri" panose="020F0502020204030204" pitchFamily="34" charset="0"/>
              </a:rPr>
              <a:t>The patient is asked not to eat or drink anything after midnight before the </a:t>
            </a:r>
            <a:r>
              <a:rPr lang="en-US" sz="2400" dirty="0" smtClean="0">
                <a:solidFill>
                  <a:prstClr val="black">
                    <a:lumMod val="75000"/>
                    <a:lumOff val="25000"/>
                  </a:prstClr>
                </a:solidFill>
                <a:latin typeface="Calibri" panose="020F0502020204030204" pitchFamily="34" charset="0"/>
              </a:rPr>
              <a:t>barium swallow fluoroscopy</a:t>
            </a:r>
            <a:endParaRPr lang="en-US" sz="2400" dirty="0">
              <a:solidFill>
                <a:prstClr val="black">
                  <a:lumMod val="75000"/>
                  <a:lumOff val="25000"/>
                </a:prstClr>
              </a:solidFill>
              <a:latin typeface="Calibri" panose="020F0502020204030204" pitchFamily="34" charset="0"/>
            </a:endParaRPr>
          </a:p>
          <a:p>
            <a:pPr lvl="0">
              <a:buClr>
                <a:srgbClr val="A53010"/>
              </a:buClr>
            </a:pPr>
            <a:r>
              <a:rPr lang="en-US" sz="2400" dirty="0">
                <a:solidFill>
                  <a:prstClr val="black">
                    <a:lumMod val="75000"/>
                    <a:lumOff val="25000"/>
                  </a:prstClr>
                </a:solidFill>
                <a:latin typeface="Calibri" panose="020F0502020204030204" pitchFamily="34" charset="0"/>
              </a:rPr>
              <a:t>Patient asked to avoid smoking</a:t>
            </a:r>
          </a:p>
          <a:p>
            <a:pPr lvl="0">
              <a:buClr>
                <a:srgbClr val="A53010"/>
              </a:buClr>
            </a:pPr>
            <a:r>
              <a:rPr lang="en-US" sz="2400" dirty="0">
                <a:solidFill>
                  <a:prstClr val="black">
                    <a:lumMod val="75000"/>
                    <a:lumOff val="25000"/>
                  </a:prstClr>
                </a:solidFill>
                <a:latin typeface="Calibri" panose="020F0502020204030204" pitchFamily="34" charset="0"/>
              </a:rPr>
              <a:t>Many medications affect the esophagus; doses may need to be adjusted or even discontinued prior to testing</a:t>
            </a:r>
          </a:p>
          <a:p>
            <a:pPr lvl="0">
              <a:buClr>
                <a:srgbClr val="A53010"/>
              </a:buClr>
            </a:pPr>
            <a:r>
              <a:rPr lang="en-US" sz="2400" dirty="0">
                <a:solidFill>
                  <a:prstClr val="black">
                    <a:lumMod val="75000"/>
                    <a:lumOff val="25000"/>
                  </a:prstClr>
                </a:solidFill>
                <a:latin typeface="Calibri" panose="020F0502020204030204" pitchFamily="34" charset="0"/>
              </a:rPr>
              <a:t>Drug &amp; allergic history must be taken</a:t>
            </a:r>
          </a:p>
          <a:p>
            <a:pPr lvl="0">
              <a:buClr>
                <a:srgbClr val="A53010"/>
              </a:buClr>
            </a:pPr>
            <a:r>
              <a:rPr lang="en-US" sz="2400" dirty="0">
                <a:solidFill>
                  <a:prstClr val="black">
                    <a:lumMod val="75000"/>
                    <a:lumOff val="25000"/>
                  </a:prstClr>
                </a:solidFill>
                <a:latin typeface="Calibri" panose="020F0502020204030204" pitchFamily="34" charset="0"/>
              </a:rPr>
              <a:t>Explain the procedure</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34</a:t>
            </a:fld>
            <a:endParaRPr lang="en-US"/>
          </a:p>
        </p:txBody>
      </p:sp>
    </p:spTree>
    <p:extLst>
      <p:ext uri="{BB962C8B-B14F-4D97-AF65-F5344CB8AC3E}">
        <p14:creationId xmlns:p14="http://schemas.microsoft.com/office/powerpoint/2010/main" val="4068336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Barium Swallow Broadband High.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4414" y="0"/>
            <a:ext cx="8977745" cy="6734017"/>
          </a:xfrm>
        </p:spPr>
      </p:pic>
    </p:spTree>
    <p:extLst>
      <p:ext uri="{BB962C8B-B14F-4D97-AF65-F5344CB8AC3E}">
        <p14:creationId xmlns:p14="http://schemas.microsoft.com/office/powerpoint/2010/main" val="356218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 barium swallow showing a birds beak - Achalasi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1681" cy="6858000"/>
          </a:xfrm>
        </p:spPr>
      </p:pic>
    </p:spTree>
    <p:extLst>
      <p:ext uri="{BB962C8B-B14F-4D97-AF65-F5344CB8AC3E}">
        <p14:creationId xmlns:p14="http://schemas.microsoft.com/office/powerpoint/2010/main" val="209254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Barium Swallow Fluoroscopy</a:t>
            </a:r>
            <a:br>
              <a:rPr lang="en-US" dirty="0">
                <a:latin typeface="Calibri" panose="020F0502020204030204" pitchFamily="34" charset="0"/>
              </a:rPr>
            </a:br>
            <a:r>
              <a:rPr lang="en-US" dirty="0" smtClean="0">
                <a:latin typeface="Calibri" panose="020F0502020204030204" pitchFamily="34" charset="0"/>
              </a:rPr>
              <a:t>Risks</a:t>
            </a:r>
            <a:endParaRPr lang="en-US" dirty="0"/>
          </a:p>
        </p:txBody>
      </p:sp>
      <p:sp>
        <p:nvSpPr>
          <p:cNvPr id="3" name="Content Placeholder 2"/>
          <p:cNvSpPr>
            <a:spLocks noGrp="1"/>
          </p:cNvSpPr>
          <p:nvPr>
            <p:ph idx="1"/>
          </p:nvPr>
        </p:nvSpPr>
        <p:spPr/>
        <p:txBody>
          <a:bodyPr/>
          <a:lstStyle/>
          <a:p>
            <a:r>
              <a:rPr lang="en-US" sz="2400" dirty="0">
                <a:latin typeface="Calibri" panose="020F0502020204030204" pitchFamily="34" charset="0"/>
              </a:rPr>
              <a:t>Allergic reaction or anaphylaxis may occur in people who are allergic to the barium drink.</a:t>
            </a:r>
          </a:p>
          <a:p>
            <a:r>
              <a:rPr lang="en-US" sz="2400" dirty="0">
                <a:latin typeface="Calibri" panose="020F0502020204030204" pitchFamily="34" charset="0"/>
              </a:rPr>
              <a:t>Constipation may develop.</a:t>
            </a:r>
          </a:p>
          <a:p>
            <a:r>
              <a:rPr lang="en-US" sz="2400" dirty="0" smtClean="0">
                <a:latin typeface="Calibri" panose="020F0502020204030204" pitchFamily="34" charset="0"/>
              </a:rPr>
              <a:t>Aspiration of the barium into the lungs</a:t>
            </a:r>
            <a:endParaRPr lang="en-US" sz="2400" dirty="0">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37</a:t>
            </a:fld>
            <a:endParaRPr lang="en-US"/>
          </a:p>
        </p:txBody>
      </p:sp>
    </p:spTree>
    <p:extLst>
      <p:ext uri="{BB962C8B-B14F-4D97-AF65-F5344CB8AC3E}">
        <p14:creationId xmlns:p14="http://schemas.microsoft.com/office/powerpoint/2010/main" val="3052631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latin typeface="Calibri" panose="020F0502020204030204" pitchFamily="34" charset="0"/>
              </a:rPr>
              <a:t>Esophageal Function Test</a:t>
            </a:r>
            <a:br>
              <a:rPr lang="en-US" sz="4000" dirty="0" smtClean="0">
                <a:latin typeface="Calibri" panose="020F0502020204030204" pitchFamily="34" charset="0"/>
              </a:rPr>
            </a:br>
            <a:r>
              <a:rPr lang="en-US" sz="4000" dirty="0" smtClean="0">
                <a:latin typeface="Calibri" panose="020F0502020204030204" pitchFamily="34" charset="0"/>
              </a:rPr>
              <a:t>Barium Swallow X Ray (Single &amp; Double Contrast)</a:t>
            </a:r>
            <a:endParaRPr lang="en-US" sz="4000" dirty="0">
              <a:latin typeface="Calibri" panose="020F0502020204030204" pitchFamily="34" charset="0"/>
            </a:endParaRPr>
          </a:p>
        </p:txBody>
      </p:sp>
      <p:sp>
        <p:nvSpPr>
          <p:cNvPr id="3" name="Content Placeholder 2"/>
          <p:cNvSpPr>
            <a:spLocks noGrp="1"/>
          </p:cNvSpPr>
          <p:nvPr>
            <p:ph idx="1"/>
          </p:nvPr>
        </p:nvSpPr>
        <p:spPr>
          <a:xfrm>
            <a:off x="2592925" y="2596738"/>
            <a:ext cx="8915400" cy="3777622"/>
          </a:xfrm>
        </p:spPr>
        <p:txBody>
          <a:bodyPr/>
          <a:lstStyle/>
          <a:p>
            <a:r>
              <a:rPr lang="en-US" sz="2400" dirty="0" smtClean="0">
                <a:latin typeface="Calibri" panose="020F0502020204030204" pitchFamily="34" charset="0"/>
              </a:rPr>
              <a:t>Includes both Single Contrast (Barium Only) &amp; Double Contrast</a:t>
            </a:r>
          </a:p>
          <a:p>
            <a:r>
              <a:rPr lang="en-US" sz="2400" dirty="0">
                <a:latin typeface="Calibri" panose="020F0502020204030204" pitchFamily="34" charset="0"/>
              </a:rPr>
              <a:t>In addition to drinking barium, some patients are also given baking-soda crystals (similar to Alka-Seltzer) to further improve the images. This procedure is called an air-contrast or double-contrast upper GI.</a:t>
            </a:r>
          </a:p>
          <a:p>
            <a:endParaRPr lang="en-US" dirty="0"/>
          </a:p>
        </p:txBody>
      </p:sp>
      <p:sp>
        <p:nvSpPr>
          <p:cNvPr id="4" name="Slide Number Placeholder 3"/>
          <p:cNvSpPr>
            <a:spLocks noGrp="1"/>
          </p:cNvSpPr>
          <p:nvPr>
            <p:ph type="sldNum" sz="quarter" idx="12"/>
          </p:nvPr>
        </p:nvSpPr>
        <p:spPr/>
        <p:txBody>
          <a:bodyPr/>
          <a:lstStyle/>
          <a:p>
            <a:fld id="{03BAC9BE-3338-413A-B403-5EC6FF6D1401}" type="slidenum">
              <a:rPr lang="en-US" smtClean="0"/>
              <a:t>38</a:t>
            </a:fld>
            <a:endParaRPr lang="en-US"/>
          </a:p>
        </p:txBody>
      </p:sp>
    </p:spTree>
    <p:extLst>
      <p:ext uri="{BB962C8B-B14F-4D97-AF65-F5344CB8AC3E}">
        <p14:creationId xmlns:p14="http://schemas.microsoft.com/office/powerpoint/2010/main" val="1026967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96395" y="624110"/>
            <a:ext cx="6208216" cy="1280890"/>
          </a:xfrm>
        </p:spPr>
        <p:txBody>
          <a:bodyPr/>
          <a:lstStyle/>
          <a:p>
            <a:r>
              <a:rPr lang="en-US" dirty="0" smtClean="0">
                <a:latin typeface="Calibri" panose="020F0502020204030204" pitchFamily="34" charset="0"/>
              </a:rPr>
              <a:t>Barium Swallow Images</a:t>
            </a:r>
            <a:endParaRPr lang="en-US" dirty="0">
              <a:latin typeface="Calibri" panose="020F0502020204030204" pitchFamily="34" charset="0"/>
            </a:endParaRPr>
          </a:p>
        </p:txBody>
      </p:sp>
      <p:pic>
        <p:nvPicPr>
          <p:cNvPr id="5" name="Content Placeholder 4"/>
          <p:cNvPicPr>
            <a:picLocks noGrp="1" noChangeAspect="1"/>
          </p:cNvPicPr>
          <p:nvPr>
            <p:ph sz="half" idx="2"/>
          </p:nvPr>
        </p:nvPicPr>
        <p:blipFill>
          <a:blip r:embed="rId3"/>
          <a:stretch>
            <a:fillRect/>
          </a:stretch>
        </p:blipFill>
        <p:spPr>
          <a:xfrm>
            <a:off x="1638794" y="165900"/>
            <a:ext cx="3574473" cy="6472696"/>
          </a:xfrm>
          <a:prstGeom prst="rect">
            <a:avLst/>
          </a:prstGeom>
        </p:spPr>
      </p:pic>
      <p:sp>
        <p:nvSpPr>
          <p:cNvPr id="9" name="Content Placeholder 8"/>
          <p:cNvSpPr>
            <a:spLocks noGrp="1"/>
          </p:cNvSpPr>
          <p:nvPr>
            <p:ph sz="quarter" idx="4"/>
          </p:nvPr>
        </p:nvSpPr>
        <p:spPr>
          <a:xfrm>
            <a:off x="5540482" y="2521987"/>
            <a:ext cx="4338674" cy="3354060"/>
          </a:xfrm>
        </p:spPr>
        <p:txBody>
          <a:bodyPr>
            <a:normAutofit/>
          </a:bodyPr>
          <a:lstStyle/>
          <a:p>
            <a:r>
              <a:rPr lang="en-US" sz="2400" b="1" dirty="0" smtClean="0">
                <a:latin typeface="Calibri" panose="020F0502020204030204" pitchFamily="34" charset="0"/>
              </a:rPr>
              <a:t>Reflux esophagitis</a:t>
            </a:r>
            <a:r>
              <a:rPr lang="en-US" sz="2400" dirty="0" smtClean="0">
                <a:latin typeface="Calibri" panose="020F0502020204030204" pitchFamily="34" charset="0"/>
              </a:rPr>
              <a:t> </a:t>
            </a:r>
            <a:r>
              <a:rPr lang="en-US" sz="2400" dirty="0">
                <a:latin typeface="Calibri" panose="020F0502020204030204" pitchFamily="34" charset="0"/>
              </a:rPr>
              <a:t>with small linear ulcers (black </a:t>
            </a:r>
            <a:r>
              <a:rPr lang="en-US" sz="2400" dirty="0" smtClean="0">
                <a:latin typeface="Calibri" panose="020F0502020204030204" pitchFamily="34" charset="0"/>
              </a:rPr>
              <a:t>arrows</a:t>
            </a:r>
            <a:r>
              <a:rPr lang="en-US" sz="2400" dirty="0">
                <a:latin typeface="Calibri" panose="020F0502020204030204" pitchFamily="34" charset="0"/>
              </a:rPr>
              <a:t>) in distal esophagus just above hiatal </a:t>
            </a:r>
            <a:r>
              <a:rPr lang="en-US" sz="2400" dirty="0" smtClean="0">
                <a:latin typeface="Calibri" panose="020F0502020204030204" pitchFamily="34" charset="0"/>
              </a:rPr>
              <a:t>hernia </a:t>
            </a:r>
            <a:r>
              <a:rPr lang="en-US" sz="2400" dirty="0">
                <a:latin typeface="Calibri" panose="020F0502020204030204" pitchFamily="34" charset="0"/>
              </a:rPr>
              <a:t>(white arrows).</a:t>
            </a:r>
          </a:p>
        </p:txBody>
      </p:sp>
      <p:sp>
        <p:nvSpPr>
          <p:cNvPr id="4" name="Slide Number Placeholder 3"/>
          <p:cNvSpPr>
            <a:spLocks noGrp="1"/>
          </p:cNvSpPr>
          <p:nvPr>
            <p:ph type="sldNum" sz="quarter" idx="12"/>
          </p:nvPr>
        </p:nvSpPr>
        <p:spPr/>
        <p:txBody>
          <a:bodyPr/>
          <a:lstStyle/>
          <a:p>
            <a:fld id="{03BAC9BE-3338-413A-B403-5EC6FF6D1401}" type="slidenum">
              <a:rPr lang="en-US" smtClean="0"/>
              <a:t>39</a:t>
            </a:fld>
            <a:endParaRPr lang="en-US"/>
          </a:p>
        </p:txBody>
      </p:sp>
    </p:spTree>
    <p:extLst>
      <p:ext uri="{BB962C8B-B14F-4D97-AF65-F5344CB8AC3E}">
        <p14:creationId xmlns:p14="http://schemas.microsoft.com/office/powerpoint/2010/main" val="441332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Functions Of The Esophagus</a:t>
            </a:r>
          </a:p>
        </p:txBody>
      </p:sp>
      <p:sp>
        <p:nvSpPr>
          <p:cNvPr id="3" name="Content Placeholder 2"/>
          <p:cNvSpPr>
            <a:spLocks noGrp="1"/>
          </p:cNvSpPr>
          <p:nvPr>
            <p:ph idx="1"/>
          </p:nvPr>
        </p:nvSpPr>
        <p:spPr>
          <a:xfrm>
            <a:off x="2589212" y="2133600"/>
            <a:ext cx="4929188" cy="3777622"/>
          </a:xfrm>
        </p:spPr>
        <p:txBody>
          <a:bodyPr>
            <a:normAutofit/>
          </a:bodyPr>
          <a:lstStyle/>
          <a:p>
            <a:pPr marL="0" indent="0">
              <a:buNone/>
            </a:pPr>
            <a:r>
              <a:rPr lang="en-US" sz="2400" b="1" dirty="0">
                <a:latin typeface="Calibri" panose="020F0502020204030204" pitchFamily="34" charset="0"/>
              </a:rPr>
              <a:t>Reducing gastric </a:t>
            </a:r>
            <a:r>
              <a:rPr lang="en-US" sz="2400" b="1" dirty="0" smtClean="0">
                <a:latin typeface="Calibri" panose="020F0502020204030204" pitchFamily="34" charset="0"/>
              </a:rPr>
              <a:t>reflux</a:t>
            </a:r>
          </a:p>
          <a:p>
            <a:r>
              <a:rPr lang="en-US" sz="2400" dirty="0">
                <a:latin typeface="Calibri" panose="020F0502020204030204" pitchFamily="34" charset="0"/>
              </a:rPr>
              <a:t>Constriction of the upper and lower esophageal sphincters help to prevent reflux of gastric contents and juices into the esophagus, protecting the esophageal mucosa</a:t>
            </a:r>
            <a:r>
              <a:rPr lang="en-US" sz="2400" dirty="0" smtClean="0">
                <a:latin typeface="Calibri" panose="020F0502020204030204" pitchFamily="34" charset="0"/>
              </a:rPr>
              <a:t>.</a:t>
            </a:r>
          </a:p>
          <a:p>
            <a:r>
              <a:rPr lang="en-US" sz="2400" dirty="0">
                <a:latin typeface="Calibri" panose="020F0502020204030204" pitchFamily="34" charset="0"/>
              </a:rPr>
              <a:t>the acute angle of </a:t>
            </a:r>
            <a:r>
              <a:rPr lang="en-US" sz="2400" dirty="0" smtClean="0">
                <a:latin typeface="Calibri" panose="020F0502020204030204" pitchFamily="34" charset="0"/>
              </a:rPr>
              <a:t>His </a:t>
            </a:r>
            <a:r>
              <a:rPr lang="en-US" sz="2400" dirty="0">
                <a:latin typeface="Calibri" panose="020F0502020204030204" pitchFamily="34" charset="0"/>
              </a:rPr>
              <a:t>and the lower crura of the </a:t>
            </a:r>
            <a:r>
              <a:rPr lang="en-US" sz="2400" dirty="0" smtClean="0">
                <a:latin typeface="Calibri" panose="020F0502020204030204" pitchFamily="34" charset="0"/>
              </a:rPr>
              <a:t>diaphragm </a:t>
            </a:r>
            <a:r>
              <a:rPr lang="en-US" sz="2400" dirty="0">
                <a:latin typeface="Calibri" panose="020F0502020204030204" pitchFamily="34" charset="0"/>
              </a:rPr>
              <a:t>helps this sphincteric action</a:t>
            </a:r>
            <a:endParaRPr lang="en-US" sz="2400" b="1"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0" y="2236787"/>
            <a:ext cx="4413149" cy="2809346"/>
          </a:xfrm>
          <a:prstGeom prst="rect">
            <a:avLst/>
          </a:prstGeom>
        </p:spPr>
      </p:pic>
      <p:sp>
        <p:nvSpPr>
          <p:cNvPr id="5" name="Slide Number Placeholder 4"/>
          <p:cNvSpPr>
            <a:spLocks noGrp="1"/>
          </p:cNvSpPr>
          <p:nvPr>
            <p:ph type="sldNum" sz="quarter" idx="12"/>
          </p:nvPr>
        </p:nvSpPr>
        <p:spPr/>
        <p:txBody>
          <a:bodyPr/>
          <a:lstStyle/>
          <a:p>
            <a:fld id="{03BAC9BE-3338-413A-B403-5EC6FF6D1401}" type="slidenum">
              <a:rPr lang="en-US" smtClean="0"/>
              <a:t>4</a:t>
            </a:fld>
            <a:endParaRPr lang="en-US"/>
          </a:p>
        </p:txBody>
      </p:sp>
    </p:spTree>
    <p:extLst>
      <p:ext uri="{BB962C8B-B14F-4D97-AF65-F5344CB8AC3E}">
        <p14:creationId xmlns:p14="http://schemas.microsoft.com/office/powerpoint/2010/main" val="633844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7023" y="624110"/>
            <a:ext cx="6077588"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886103" y="0"/>
            <a:ext cx="3362791" cy="6881419"/>
          </a:xfrm>
          <a:prstGeom prst="rect">
            <a:avLst/>
          </a:prstGeom>
        </p:spPr>
      </p:pic>
      <p:sp>
        <p:nvSpPr>
          <p:cNvPr id="6" name="Content Placeholder 5"/>
          <p:cNvSpPr>
            <a:spLocks noGrp="1"/>
          </p:cNvSpPr>
          <p:nvPr>
            <p:ph sz="quarter" idx="4"/>
          </p:nvPr>
        </p:nvSpPr>
        <p:spPr>
          <a:xfrm>
            <a:off x="5823418" y="2529110"/>
            <a:ext cx="4338674" cy="3354060"/>
          </a:xfrm>
        </p:spPr>
        <p:txBody>
          <a:bodyPr>
            <a:normAutofit/>
          </a:bodyPr>
          <a:lstStyle/>
          <a:p>
            <a:r>
              <a:rPr lang="en-US" sz="2400" b="1" dirty="0" smtClean="0">
                <a:latin typeface="Calibri" panose="020F0502020204030204" pitchFamily="34" charset="0"/>
              </a:rPr>
              <a:t>Reflux esophagitis </a:t>
            </a:r>
            <a:r>
              <a:rPr lang="en-US" sz="2400" dirty="0">
                <a:latin typeface="Calibri" panose="020F0502020204030204" pitchFamily="34" charset="0"/>
              </a:rPr>
              <a:t>with extensive granularity of </a:t>
            </a:r>
            <a:r>
              <a:rPr lang="en-US" sz="2400" dirty="0" smtClean="0">
                <a:latin typeface="Calibri" panose="020F0502020204030204" pitchFamily="34" charset="0"/>
              </a:rPr>
              <a:t>lower esophagus </a:t>
            </a:r>
            <a:r>
              <a:rPr lang="en-US" sz="2400" dirty="0">
                <a:latin typeface="Calibri" panose="020F0502020204030204" pitchFamily="34" charset="0"/>
              </a:rPr>
              <a:t>due to edema and inflammation </a:t>
            </a:r>
            <a:r>
              <a:rPr lang="en-US" sz="2400" dirty="0" smtClean="0">
                <a:latin typeface="Calibri" panose="020F0502020204030204" pitchFamily="34" charset="0"/>
              </a:rPr>
              <a:t>of mucosa</a:t>
            </a:r>
            <a:endParaRPr lang="en-US" sz="2400" dirty="0">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03BAC9BE-3338-413A-B403-5EC6FF6D1401}" type="slidenum">
              <a:rPr lang="en-US" smtClean="0"/>
              <a:t>40</a:t>
            </a:fld>
            <a:endParaRPr lang="en-US"/>
          </a:p>
        </p:txBody>
      </p:sp>
    </p:spTree>
    <p:extLst>
      <p:ext uri="{BB962C8B-B14F-4D97-AF65-F5344CB8AC3E}">
        <p14:creationId xmlns:p14="http://schemas.microsoft.com/office/powerpoint/2010/main" val="2856939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920" y="624110"/>
            <a:ext cx="5920691" cy="1280890"/>
          </a:xfrm>
        </p:spPr>
        <p:txBody>
          <a:bodyPr/>
          <a:lstStyle/>
          <a:p>
            <a:r>
              <a:rPr lang="en-US" dirty="0">
                <a:latin typeface="Calibri" panose="020F0502020204030204" pitchFamily="34" charset="0"/>
              </a:rPr>
              <a:t>Barium Swallow Images</a:t>
            </a:r>
            <a:endParaRPr lang="en-US" b="1" dirty="0"/>
          </a:p>
        </p:txBody>
      </p:sp>
      <p:pic>
        <p:nvPicPr>
          <p:cNvPr id="8" name="Content Placeholder 7"/>
          <p:cNvPicPr>
            <a:picLocks noGrp="1" noChangeAspect="1"/>
          </p:cNvPicPr>
          <p:nvPr>
            <p:ph sz="half" idx="2"/>
          </p:nvPr>
        </p:nvPicPr>
        <p:blipFill>
          <a:blip r:embed="rId2"/>
          <a:stretch>
            <a:fillRect/>
          </a:stretch>
        </p:blipFill>
        <p:spPr>
          <a:xfrm>
            <a:off x="1649125" y="187218"/>
            <a:ext cx="3934795" cy="6670782"/>
          </a:xfrm>
          <a:prstGeom prst="rect">
            <a:avLst/>
          </a:prstGeom>
        </p:spPr>
      </p:pic>
      <p:sp>
        <p:nvSpPr>
          <p:cNvPr id="6" name="Content Placeholder 5"/>
          <p:cNvSpPr>
            <a:spLocks noGrp="1"/>
          </p:cNvSpPr>
          <p:nvPr>
            <p:ph sz="quarter" idx="4"/>
          </p:nvPr>
        </p:nvSpPr>
        <p:spPr>
          <a:xfrm>
            <a:off x="6133803" y="2341891"/>
            <a:ext cx="5370807" cy="3999531"/>
          </a:xfrm>
        </p:spPr>
        <p:txBody>
          <a:bodyPr>
            <a:noAutofit/>
          </a:bodyPr>
          <a:lstStyle/>
          <a:p>
            <a:r>
              <a:rPr lang="en-US" sz="2400" dirty="0" smtClean="0">
                <a:latin typeface="Calibri" panose="020F0502020204030204" pitchFamily="34" charset="0"/>
              </a:rPr>
              <a:t>Inflammatory esophagogastric </a:t>
            </a:r>
            <a:r>
              <a:rPr lang="en-US" sz="2400" dirty="0">
                <a:latin typeface="Calibri" panose="020F0502020204030204" pitchFamily="34" charset="0"/>
              </a:rPr>
              <a:t>polyp as enlarged fold (small </a:t>
            </a:r>
            <a:r>
              <a:rPr lang="en-US" sz="2400" dirty="0" smtClean="0">
                <a:latin typeface="Calibri" panose="020F0502020204030204" pitchFamily="34" charset="0"/>
              </a:rPr>
              <a:t>arrows</a:t>
            </a:r>
            <a:r>
              <a:rPr lang="en-US" sz="2400" dirty="0">
                <a:latin typeface="Calibri" panose="020F0502020204030204" pitchFamily="34" charset="0"/>
              </a:rPr>
              <a:t>) extending upward into distal </a:t>
            </a:r>
            <a:r>
              <a:rPr lang="en-US" sz="2400" dirty="0" smtClean="0">
                <a:latin typeface="Calibri" panose="020F0502020204030204" pitchFamily="34" charset="0"/>
              </a:rPr>
              <a:t>esophagus, where </a:t>
            </a:r>
            <a:r>
              <a:rPr lang="en-US" sz="2400" dirty="0">
                <a:latin typeface="Calibri" panose="020F0502020204030204" pitchFamily="34" charset="0"/>
              </a:rPr>
              <a:t>it terminates as a smooth polypoid </a:t>
            </a:r>
            <a:r>
              <a:rPr lang="en-US" sz="2400" dirty="0" smtClean="0">
                <a:latin typeface="Calibri" panose="020F0502020204030204" pitchFamily="34" charset="0"/>
              </a:rPr>
              <a:t>protuberance </a:t>
            </a:r>
            <a:r>
              <a:rPr lang="en-US" sz="2400" dirty="0">
                <a:latin typeface="Calibri" panose="020F0502020204030204" pitchFamily="34" charset="0"/>
              </a:rPr>
              <a:t>(large arrow). </a:t>
            </a:r>
            <a:endParaRPr lang="en-US" sz="2400" dirty="0" smtClean="0">
              <a:latin typeface="Calibri" panose="020F0502020204030204" pitchFamily="34" charset="0"/>
            </a:endParaRPr>
          </a:p>
          <a:p>
            <a:r>
              <a:rPr lang="en-US" sz="2400" dirty="0" smtClean="0">
                <a:latin typeface="Calibri" panose="020F0502020204030204" pitchFamily="34" charset="0"/>
              </a:rPr>
              <a:t>Inflammatory </a:t>
            </a:r>
            <a:r>
              <a:rPr lang="en-US" sz="2400" dirty="0">
                <a:latin typeface="Calibri" panose="020F0502020204030204" pitchFamily="34" charset="0"/>
              </a:rPr>
              <a:t>polyps </a:t>
            </a:r>
            <a:r>
              <a:rPr lang="en-US" sz="2400" dirty="0" smtClean="0">
                <a:latin typeface="Calibri" panose="020F0502020204030204" pitchFamily="34" charset="0"/>
              </a:rPr>
              <a:t>are thought </a:t>
            </a:r>
            <a:r>
              <a:rPr lang="en-US" sz="2400" dirty="0">
                <a:latin typeface="Calibri" panose="020F0502020204030204" pitchFamily="34" charset="0"/>
              </a:rPr>
              <a:t>to be a </a:t>
            </a:r>
            <a:r>
              <a:rPr lang="en-US" sz="2400" b="1" dirty="0">
                <a:latin typeface="Calibri" panose="020F0502020204030204" pitchFamily="34" charset="0"/>
              </a:rPr>
              <a:t>sign of chronic reflux esophagitis</a:t>
            </a:r>
          </a:p>
        </p:txBody>
      </p:sp>
      <p:sp>
        <p:nvSpPr>
          <p:cNvPr id="7" name="Slide Number Placeholder 6"/>
          <p:cNvSpPr>
            <a:spLocks noGrp="1"/>
          </p:cNvSpPr>
          <p:nvPr>
            <p:ph type="sldNum" sz="quarter" idx="12"/>
          </p:nvPr>
        </p:nvSpPr>
        <p:spPr/>
        <p:txBody>
          <a:bodyPr/>
          <a:lstStyle/>
          <a:p>
            <a:fld id="{03BAC9BE-3338-413A-B403-5EC6FF6D1401}" type="slidenum">
              <a:rPr lang="en-US" smtClean="0"/>
              <a:t>41</a:t>
            </a:fld>
            <a:endParaRPr lang="en-US"/>
          </a:p>
        </p:txBody>
      </p:sp>
    </p:spTree>
    <p:extLst>
      <p:ext uri="{BB962C8B-B14F-4D97-AF65-F5344CB8AC3E}">
        <p14:creationId xmlns:p14="http://schemas.microsoft.com/office/powerpoint/2010/main" val="1588933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938" y="624110"/>
            <a:ext cx="4640673"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839939" y="91332"/>
            <a:ext cx="3580821" cy="6653852"/>
          </a:xfrm>
          <a:prstGeom prst="rect">
            <a:avLst/>
          </a:prstGeom>
        </p:spPr>
      </p:pic>
      <p:sp>
        <p:nvSpPr>
          <p:cNvPr id="6" name="Content Placeholder 5"/>
          <p:cNvSpPr>
            <a:spLocks noGrp="1"/>
          </p:cNvSpPr>
          <p:nvPr>
            <p:ph sz="quarter" idx="4"/>
          </p:nvPr>
        </p:nvSpPr>
        <p:spPr>
          <a:xfrm>
            <a:off x="5949119" y="2070725"/>
            <a:ext cx="5320563" cy="4211322"/>
          </a:xfrm>
        </p:spPr>
        <p:txBody>
          <a:bodyPr>
            <a:noAutofit/>
          </a:bodyPr>
          <a:lstStyle/>
          <a:p>
            <a:r>
              <a:rPr lang="en-US" sz="2400" dirty="0" smtClean="0">
                <a:latin typeface="Calibri" panose="020F0502020204030204" pitchFamily="34" charset="0"/>
              </a:rPr>
              <a:t>Asymmetric </a:t>
            </a:r>
            <a:r>
              <a:rPr lang="en-US" sz="2400" b="1" dirty="0">
                <a:latin typeface="Calibri" panose="020F0502020204030204" pitchFamily="34" charset="0"/>
              </a:rPr>
              <a:t>peptic stricture in distal esophagus </a:t>
            </a:r>
            <a:r>
              <a:rPr lang="en-US" sz="2400" b="1" dirty="0" smtClean="0">
                <a:latin typeface="Calibri" panose="020F0502020204030204" pitchFamily="34" charset="0"/>
              </a:rPr>
              <a:t>above hiatal </a:t>
            </a:r>
            <a:r>
              <a:rPr lang="en-US" sz="2400" b="1" dirty="0">
                <a:latin typeface="Calibri" panose="020F0502020204030204" pitchFamily="34" charset="0"/>
              </a:rPr>
              <a:t>hernia</a:t>
            </a:r>
            <a:r>
              <a:rPr lang="en-US" sz="2400" dirty="0">
                <a:latin typeface="Calibri" panose="020F0502020204030204" pitchFamily="34" charset="0"/>
              </a:rPr>
              <a:t> (small black arrows), with </a:t>
            </a:r>
            <a:r>
              <a:rPr lang="en-US" sz="2400" dirty="0" smtClean="0">
                <a:latin typeface="Calibri" panose="020F0502020204030204" pitchFamily="34" charset="0"/>
              </a:rPr>
              <a:t>sacculation </a:t>
            </a:r>
            <a:r>
              <a:rPr lang="en-US" sz="2400" dirty="0">
                <a:latin typeface="Calibri" panose="020F0502020204030204" pitchFamily="34" charset="0"/>
              </a:rPr>
              <a:t>of wall both en face (large black </a:t>
            </a:r>
            <a:r>
              <a:rPr lang="en-US" sz="2400" dirty="0" smtClean="0">
                <a:latin typeface="Calibri" panose="020F0502020204030204" pitchFamily="34" charset="0"/>
              </a:rPr>
              <a:t>arrow)and </a:t>
            </a:r>
            <a:r>
              <a:rPr lang="en-US" sz="2400" dirty="0">
                <a:latin typeface="Calibri" panose="020F0502020204030204" pitchFamily="34" charset="0"/>
              </a:rPr>
              <a:t>in profile (large white arrow). </a:t>
            </a:r>
            <a:endParaRPr lang="en-US" sz="2400" dirty="0" smtClean="0">
              <a:latin typeface="Calibri" panose="020F0502020204030204" pitchFamily="34" charset="0"/>
            </a:endParaRPr>
          </a:p>
          <a:p>
            <a:r>
              <a:rPr lang="en-US" sz="2400" dirty="0" smtClean="0">
                <a:latin typeface="Calibri" panose="020F0502020204030204" pitchFamily="34" charset="0"/>
              </a:rPr>
              <a:t>Note fixed transverse </a:t>
            </a:r>
            <a:r>
              <a:rPr lang="en-US" sz="2400" dirty="0">
                <a:latin typeface="Calibri" panose="020F0502020204030204" pitchFamily="34" charset="0"/>
              </a:rPr>
              <a:t>folds (small white arrows) from </a:t>
            </a:r>
            <a:r>
              <a:rPr lang="en-US" sz="2400" dirty="0" smtClean="0">
                <a:latin typeface="Calibri" panose="020F0502020204030204" pitchFamily="34" charset="0"/>
              </a:rPr>
              <a:t>associated </a:t>
            </a:r>
            <a:r>
              <a:rPr lang="en-US" sz="2400" dirty="0">
                <a:latin typeface="Calibri" panose="020F0502020204030204" pitchFamily="34" charset="0"/>
              </a:rPr>
              <a:t>longitudinal scarring of distal </a:t>
            </a:r>
            <a:r>
              <a:rPr lang="en-US" sz="2400" dirty="0" smtClean="0">
                <a:latin typeface="Calibri" panose="020F0502020204030204" pitchFamily="34" charset="0"/>
              </a:rPr>
              <a:t>esophagus </a:t>
            </a:r>
            <a:r>
              <a:rPr lang="en-US" sz="2400" dirty="0">
                <a:latin typeface="Calibri" panose="020F0502020204030204" pitchFamily="34" charset="0"/>
              </a:rPr>
              <a:t>above the stricture.</a:t>
            </a:r>
          </a:p>
        </p:txBody>
      </p:sp>
      <p:sp>
        <p:nvSpPr>
          <p:cNvPr id="7" name="Slide Number Placeholder 6"/>
          <p:cNvSpPr>
            <a:spLocks noGrp="1"/>
          </p:cNvSpPr>
          <p:nvPr>
            <p:ph type="sldNum" sz="quarter" idx="12"/>
          </p:nvPr>
        </p:nvSpPr>
        <p:spPr/>
        <p:txBody>
          <a:bodyPr/>
          <a:lstStyle/>
          <a:p>
            <a:fld id="{03BAC9BE-3338-413A-B403-5EC6FF6D1401}" type="slidenum">
              <a:rPr lang="en-US" smtClean="0"/>
              <a:t>42</a:t>
            </a:fld>
            <a:endParaRPr lang="en-US"/>
          </a:p>
        </p:txBody>
      </p:sp>
    </p:spTree>
    <p:extLst>
      <p:ext uri="{BB962C8B-B14F-4D97-AF65-F5344CB8AC3E}">
        <p14:creationId xmlns:p14="http://schemas.microsoft.com/office/powerpoint/2010/main" val="1869748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299" y="624110"/>
            <a:ext cx="5151312"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2136576" y="91332"/>
            <a:ext cx="2993563" cy="6708789"/>
          </a:xfrm>
          <a:prstGeom prst="rect">
            <a:avLst/>
          </a:prstGeom>
        </p:spPr>
      </p:pic>
      <p:sp>
        <p:nvSpPr>
          <p:cNvPr id="6" name="Content Placeholder 5"/>
          <p:cNvSpPr>
            <a:spLocks noGrp="1"/>
          </p:cNvSpPr>
          <p:nvPr>
            <p:ph sz="quarter" idx="4"/>
          </p:nvPr>
        </p:nvSpPr>
        <p:spPr>
          <a:xfrm>
            <a:off x="5813170" y="2308232"/>
            <a:ext cx="4338674" cy="3354060"/>
          </a:xfrm>
        </p:spPr>
        <p:txBody>
          <a:bodyPr>
            <a:normAutofit/>
          </a:bodyPr>
          <a:lstStyle/>
          <a:p>
            <a:r>
              <a:rPr lang="en-US" sz="2400" dirty="0" smtClean="0">
                <a:latin typeface="Calibri" panose="020F0502020204030204" pitchFamily="34" charset="0"/>
              </a:rPr>
              <a:t>Smooth tapered </a:t>
            </a:r>
            <a:r>
              <a:rPr lang="en-US" sz="2400" dirty="0">
                <a:latin typeface="Calibri" panose="020F0502020204030204" pitchFamily="34" charset="0"/>
              </a:rPr>
              <a:t>segment of concentric </a:t>
            </a:r>
            <a:r>
              <a:rPr lang="en-US" sz="2400" dirty="0" smtClean="0">
                <a:latin typeface="Calibri" panose="020F0502020204030204" pitchFamily="34" charset="0"/>
              </a:rPr>
              <a:t>narrowing (white </a:t>
            </a:r>
            <a:r>
              <a:rPr lang="en-US" sz="2400" dirty="0">
                <a:latin typeface="Calibri" panose="020F0502020204030204" pitchFamily="34" charset="0"/>
              </a:rPr>
              <a:t>arrows) due to </a:t>
            </a:r>
            <a:r>
              <a:rPr lang="en-US" sz="2400" b="1" dirty="0">
                <a:latin typeface="Calibri" panose="020F0502020204030204" pitchFamily="34" charset="0"/>
              </a:rPr>
              <a:t>peptic stricture in </a:t>
            </a:r>
            <a:r>
              <a:rPr lang="en-US" sz="2400" b="1" dirty="0" smtClean="0">
                <a:latin typeface="Calibri" panose="020F0502020204030204" pitchFamily="34" charset="0"/>
              </a:rPr>
              <a:t>distal esophagus </a:t>
            </a:r>
            <a:r>
              <a:rPr lang="en-US" sz="2400" dirty="0">
                <a:latin typeface="Calibri" panose="020F0502020204030204" pitchFamily="34" charset="0"/>
              </a:rPr>
              <a:t>above a hiatal hernia (black arrow)</a:t>
            </a:r>
          </a:p>
        </p:txBody>
      </p:sp>
      <p:sp>
        <p:nvSpPr>
          <p:cNvPr id="7" name="Slide Number Placeholder 6"/>
          <p:cNvSpPr>
            <a:spLocks noGrp="1"/>
          </p:cNvSpPr>
          <p:nvPr>
            <p:ph type="sldNum" sz="quarter" idx="12"/>
          </p:nvPr>
        </p:nvSpPr>
        <p:spPr/>
        <p:txBody>
          <a:bodyPr/>
          <a:lstStyle/>
          <a:p>
            <a:fld id="{03BAC9BE-3338-413A-B403-5EC6FF6D1401}" type="slidenum">
              <a:rPr lang="en-US" smtClean="0"/>
              <a:t>43</a:t>
            </a:fld>
            <a:endParaRPr lang="en-US"/>
          </a:p>
        </p:txBody>
      </p:sp>
    </p:spTree>
    <p:extLst>
      <p:ext uri="{BB962C8B-B14F-4D97-AF65-F5344CB8AC3E}">
        <p14:creationId xmlns:p14="http://schemas.microsoft.com/office/powerpoint/2010/main" val="2892874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3927" y="624110"/>
            <a:ext cx="5020684"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896443" y="91332"/>
            <a:ext cx="4314352" cy="6677228"/>
          </a:xfrm>
          <a:prstGeom prst="rect">
            <a:avLst/>
          </a:prstGeom>
        </p:spPr>
      </p:pic>
      <p:sp>
        <p:nvSpPr>
          <p:cNvPr id="6" name="Content Placeholder 5"/>
          <p:cNvSpPr>
            <a:spLocks noGrp="1"/>
          </p:cNvSpPr>
          <p:nvPr>
            <p:ph sz="quarter" idx="4"/>
          </p:nvPr>
        </p:nvSpPr>
        <p:spPr/>
        <p:txBody>
          <a:bodyPr>
            <a:noAutofit/>
          </a:bodyPr>
          <a:lstStyle/>
          <a:p>
            <a:r>
              <a:rPr lang="en-US" sz="2400" dirty="0" smtClean="0">
                <a:latin typeface="Calibri" panose="020F0502020204030204" pitchFamily="34" charset="0"/>
              </a:rPr>
              <a:t>Short </a:t>
            </a:r>
            <a:r>
              <a:rPr lang="en-US" sz="2400" b="1" dirty="0" smtClean="0">
                <a:latin typeface="Calibri" panose="020F0502020204030204" pitchFamily="34" charset="0"/>
              </a:rPr>
              <a:t>ring like </a:t>
            </a:r>
            <a:r>
              <a:rPr lang="en-US" sz="2400" b="1" dirty="0">
                <a:latin typeface="Calibri" panose="020F0502020204030204" pitchFamily="34" charset="0"/>
              </a:rPr>
              <a:t>peptic stricture </a:t>
            </a:r>
            <a:r>
              <a:rPr lang="en-US" sz="2400" dirty="0">
                <a:latin typeface="Calibri" panose="020F0502020204030204" pitchFamily="34" charset="0"/>
              </a:rPr>
              <a:t>(white arrow) in </a:t>
            </a:r>
            <a:r>
              <a:rPr lang="en-US" sz="2400" dirty="0" smtClean="0">
                <a:latin typeface="Calibri" panose="020F0502020204030204" pitchFamily="34" charset="0"/>
              </a:rPr>
              <a:t>distal esophagus </a:t>
            </a:r>
            <a:r>
              <a:rPr lang="en-US" sz="2400" dirty="0">
                <a:latin typeface="Calibri" panose="020F0502020204030204" pitchFamily="34" charset="0"/>
              </a:rPr>
              <a:t>above a hiatal hernia (black arrows).</a:t>
            </a:r>
          </a:p>
          <a:p>
            <a:r>
              <a:rPr lang="en-US" sz="2400" dirty="0">
                <a:latin typeface="Calibri" panose="020F0502020204030204" pitchFamily="34" charset="0"/>
              </a:rPr>
              <a:t>Although this stricture could be mistaken for </a:t>
            </a:r>
            <a:r>
              <a:rPr lang="en-US" sz="2400" dirty="0" smtClean="0">
                <a:latin typeface="Calibri" panose="020F0502020204030204" pitchFamily="34" charset="0"/>
              </a:rPr>
              <a:t>a Schatzki </a:t>
            </a:r>
            <a:r>
              <a:rPr lang="en-US" sz="2400" dirty="0">
                <a:latin typeface="Calibri" panose="020F0502020204030204" pitchFamily="34" charset="0"/>
              </a:rPr>
              <a:t>ring, it has a longer vertical </a:t>
            </a:r>
            <a:r>
              <a:rPr lang="en-US" sz="2400" dirty="0" smtClean="0">
                <a:latin typeface="Calibri" panose="020F0502020204030204" pitchFamily="34" charset="0"/>
              </a:rPr>
              <a:t>height than </a:t>
            </a:r>
            <a:r>
              <a:rPr lang="en-US" sz="2400" dirty="0">
                <a:latin typeface="Calibri" panose="020F0502020204030204" pitchFamily="34" charset="0"/>
              </a:rPr>
              <a:t>does a true Schatzki ring</a:t>
            </a:r>
          </a:p>
        </p:txBody>
      </p:sp>
      <p:sp>
        <p:nvSpPr>
          <p:cNvPr id="7" name="Slide Number Placeholder 6"/>
          <p:cNvSpPr>
            <a:spLocks noGrp="1"/>
          </p:cNvSpPr>
          <p:nvPr>
            <p:ph type="sldNum" sz="quarter" idx="12"/>
          </p:nvPr>
        </p:nvSpPr>
        <p:spPr/>
        <p:txBody>
          <a:bodyPr/>
          <a:lstStyle/>
          <a:p>
            <a:fld id="{03BAC9BE-3338-413A-B403-5EC6FF6D1401}" type="slidenum">
              <a:rPr lang="en-US" smtClean="0"/>
              <a:t>44</a:t>
            </a:fld>
            <a:endParaRPr lang="en-US"/>
          </a:p>
        </p:txBody>
      </p:sp>
    </p:spTree>
    <p:extLst>
      <p:ext uri="{BB962C8B-B14F-4D97-AF65-F5344CB8AC3E}">
        <p14:creationId xmlns:p14="http://schemas.microsoft.com/office/powerpoint/2010/main" val="3406225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681" y="624110"/>
            <a:ext cx="4901930"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782889" y="91333"/>
            <a:ext cx="4047895" cy="6585236"/>
          </a:xfrm>
          <a:prstGeom prst="rect">
            <a:avLst/>
          </a:prstGeom>
        </p:spPr>
      </p:pic>
      <p:sp>
        <p:nvSpPr>
          <p:cNvPr id="6" name="Content Placeholder 5"/>
          <p:cNvSpPr>
            <a:spLocks noGrp="1"/>
          </p:cNvSpPr>
          <p:nvPr>
            <p:ph sz="quarter" idx="4"/>
          </p:nvPr>
        </p:nvSpPr>
        <p:spPr>
          <a:xfrm>
            <a:off x="6044540" y="2545738"/>
            <a:ext cx="6147460" cy="3961940"/>
          </a:xfrm>
        </p:spPr>
        <p:txBody>
          <a:bodyPr>
            <a:noAutofit/>
          </a:bodyPr>
          <a:lstStyle/>
          <a:p>
            <a:r>
              <a:rPr lang="en-US" sz="2400" dirty="0" smtClean="0">
                <a:latin typeface="Calibri" panose="020F0502020204030204" pitchFamily="34" charset="0"/>
              </a:rPr>
              <a:t>Mild ring like </a:t>
            </a:r>
            <a:r>
              <a:rPr lang="en-US" sz="2400" dirty="0">
                <a:latin typeface="Calibri" panose="020F0502020204030204" pitchFamily="34" charset="0"/>
              </a:rPr>
              <a:t>constriction (large white arrows) </a:t>
            </a:r>
            <a:r>
              <a:rPr lang="en-US" sz="2400" dirty="0" smtClean="0">
                <a:latin typeface="Calibri" panose="020F0502020204030204" pitchFamily="34" charset="0"/>
              </a:rPr>
              <a:t>in mid esophagus </a:t>
            </a:r>
            <a:r>
              <a:rPr lang="en-US" sz="2400" dirty="0">
                <a:latin typeface="Calibri" panose="020F0502020204030204" pitchFamily="34" charset="0"/>
              </a:rPr>
              <a:t>in a </a:t>
            </a:r>
            <a:r>
              <a:rPr lang="en-US" sz="2400" b="1" dirty="0">
                <a:latin typeface="Calibri" panose="020F0502020204030204" pitchFamily="34" charset="0"/>
              </a:rPr>
              <a:t>patient with Barrett </a:t>
            </a:r>
            <a:r>
              <a:rPr lang="en-US" sz="2400" b="1" dirty="0" smtClean="0">
                <a:latin typeface="Calibri" panose="020F0502020204030204" pitchFamily="34" charset="0"/>
              </a:rPr>
              <a:t>esophagus</a:t>
            </a:r>
            <a:r>
              <a:rPr lang="en-US" sz="2400" dirty="0">
                <a:latin typeface="Calibri" panose="020F0502020204030204" pitchFamily="34" charset="0"/>
              </a:rPr>
              <a:t>. Also note distinctive reticular </a:t>
            </a:r>
            <a:r>
              <a:rPr lang="en-US" sz="2400" dirty="0" smtClean="0">
                <a:latin typeface="Calibri" panose="020F0502020204030204" pitchFamily="34" charset="0"/>
              </a:rPr>
              <a:t>pattern (black </a:t>
            </a:r>
            <a:r>
              <a:rPr lang="en-US" sz="2400" dirty="0">
                <a:latin typeface="Calibri" panose="020F0502020204030204" pitchFamily="34" charset="0"/>
              </a:rPr>
              <a:t>arrows) extending distally from </a:t>
            </a:r>
            <a:r>
              <a:rPr lang="en-US" sz="2400" dirty="0" smtClean="0">
                <a:latin typeface="Calibri" panose="020F0502020204030204" pitchFamily="34" charset="0"/>
              </a:rPr>
              <a:t>the stricture</a:t>
            </a:r>
            <a:r>
              <a:rPr lang="en-US" sz="2400" dirty="0">
                <a:latin typeface="Calibri" panose="020F0502020204030204" pitchFamily="34" charset="0"/>
              </a:rPr>
              <a:t>, a classic radiographic sign of </a:t>
            </a:r>
            <a:r>
              <a:rPr lang="en-US" sz="2400" dirty="0" smtClean="0">
                <a:latin typeface="Calibri" panose="020F0502020204030204" pitchFamily="34" charset="0"/>
              </a:rPr>
              <a:t>Barrett esophagus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This </a:t>
            </a:r>
            <a:r>
              <a:rPr lang="en-US" sz="2400" dirty="0">
                <a:latin typeface="Calibri" panose="020F0502020204030204" pitchFamily="34" charset="0"/>
              </a:rPr>
              <a:t>patient also has fixed </a:t>
            </a:r>
            <a:r>
              <a:rPr lang="en-US" sz="2400" dirty="0" smtClean="0">
                <a:latin typeface="Calibri" panose="020F0502020204030204" pitchFamily="34" charset="0"/>
              </a:rPr>
              <a:t>transverse </a:t>
            </a:r>
            <a:r>
              <a:rPr lang="en-US" sz="2400" dirty="0">
                <a:latin typeface="Calibri" panose="020F0502020204030204" pitchFamily="34" charset="0"/>
              </a:rPr>
              <a:t>folds (small white arrows) just above </a:t>
            </a:r>
            <a:r>
              <a:rPr lang="en-US" sz="2400" dirty="0" smtClean="0">
                <a:latin typeface="Calibri" panose="020F0502020204030204" pitchFamily="34" charset="0"/>
              </a:rPr>
              <a:t>the stricture </a:t>
            </a:r>
            <a:r>
              <a:rPr lang="en-US" sz="2400" dirty="0">
                <a:latin typeface="Calibri" panose="020F0502020204030204" pitchFamily="34" charset="0"/>
              </a:rPr>
              <a:t>due to longitudinal scarring in </a:t>
            </a:r>
            <a:r>
              <a:rPr lang="en-US" sz="2400" dirty="0" smtClean="0">
                <a:latin typeface="Calibri" panose="020F0502020204030204" pitchFamily="34" charset="0"/>
              </a:rPr>
              <a:t>this region</a:t>
            </a:r>
            <a:r>
              <a:rPr lang="en-US" sz="2400" dirty="0">
                <a:latin typeface="Calibri" panose="020F0502020204030204" pitchFamily="34" charset="0"/>
              </a:rPr>
              <a:t>.</a:t>
            </a:r>
          </a:p>
        </p:txBody>
      </p:sp>
      <p:sp>
        <p:nvSpPr>
          <p:cNvPr id="7" name="Slide Number Placeholder 6"/>
          <p:cNvSpPr>
            <a:spLocks noGrp="1"/>
          </p:cNvSpPr>
          <p:nvPr>
            <p:ph type="sldNum" sz="quarter" idx="12"/>
          </p:nvPr>
        </p:nvSpPr>
        <p:spPr/>
        <p:txBody>
          <a:bodyPr/>
          <a:lstStyle/>
          <a:p>
            <a:fld id="{03BAC9BE-3338-413A-B403-5EC6FF6D1401}" type="slidenum">
              <a:rPr lang="en-US" smtClean="0"/>
              <a:t>45</a:t>
            </a:fld>
            <a:endParaRPr lang="en-US"/>
          </a:p>
        </p:txBody>
      </p:sp>
    </p:spTree>
    <p:extLst>
      <p:ext uri="{BB962C8B-B14F-4D97-AF65-F5344CB8AC3E}">
        <p14:creationId xmlns:p14="http://schemas.microsoft.com/office/powerpoint/2010/main" val="538040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806" y="624110"/>
            <a:ext cx="4913806"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976123" y="-1"/>
            <a:ext cx="4009041" cy="6805591"/>
          </a:xfrm>
          <a:prstGeom prst="rect">
            <a:avLst/>
          </a:prstGeom>
        </p:spPr>
      </p:pic>
      <p:sp>
        <p:nvSpPr>
          <p:cNvPr id="6" name="Content Placeholder 5"/>
          <p:cNvSpPr>
            <a:spLocks noGrp="1"/>
          </p:cNvSpPr>
          <p:nvPr>
            <p:ph sz="quarter" idx="4"/>
          </p:nvPr>
        </p:nvSpPr>
        <p:spPr/>
        <p:txBody>
          <a:bodyPr>
            <a:noAutofit/>
          </a:bodyPr>
          <a:lstStyle/>
          <a:p>
            <a:r>
              <a:rPr lang="en-US" sz="2400" dirty="0" smtClean="0">
                <a:latin typeface="Calibri" panose="020F0502020204030204" pitchFamily="34" charset="0"/>
              </a:rPr>
              <a:t>Multiple </a:t>
            </a:r>
            <a:r>
              <a:rPr lang="en-US" sz="2400" dirty="0">
                <a:latin typeface="Calibri" panose="020F0502020204030204" pitchFamily="34" charset="0"/>
              </a:rPr>
              <a:t>discrete </a:t>
            </a:r>
            <a:r>
              <a:rPr lang="en-US" sz="2400" dirty="0" smtClean="0">
                <a:latin typeface="Calibri" panose="020F0502020204030204" pitchFamily="34" charset="0"/>
              </a:rPr>
              <a:t>plaque like </a:t>
            </a:r>
            <a:r>
              <a:rPr lang="en-US" sz="2400" dirty="0">
                <a:latin typeface="Calibri" panose="020F0502020204030204" pitchFamily="34" charset="0"/>
              </a:rPr>
              <a:t>lesions (arrows) in </a:t>
            </a:r>
            <a:r>
              <a:rPr lang="en-US" sz="2400" dirty="0" smtClean="0">
                <a:latin typeface="Calibri" panose="020F0502020204030204" pitchFamily="34" charset="0"/>
              </a:rPr>
              <a:t>the esophagus </a:t>
            </a:r>
            <a:r>
              <a:rPr lang="en-US" sz="2400" dirty="0">
                <a:latin typeface="Calibri" panose="020F0502020204030204" pitchFamily="34" charset="0"/>
              </a:rPr>
              <a:t>in a patient with </a:t>
            </a:r>
            <a:r>
              <a:rPr lang="en-US" sz="2400" b="1" dirty="0">
                <a:latin typeface="Calibri" panose="020F0502020204030204" pitchFamily="34" charset="0"/>
              </a:rPr>
              <a:t>c</a:t>
            </a:r>
            <a:r>
              <a:rPr lang="en-US" sz="2400" b="1" dirty="0" smtClean="0">
                <a:latin typeface="Calibri" panose="020F0502020204030204" pitchFamily="34" charset="0"/>
              </a:rPr>
              <a:t>andida </a:t>
            </a:r>
            <a:r>
              <a:rPr lang="en-US" sz="2400" b="1" dirty="0" smtClean="0">
                <a:latin typeface="Calibri" panose="020F0502020204030204" pitchFamily="34" charset="0"/>
              </a:rPr>
              <a:t>esophagitis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Note </a:t>
            </a:r>
            <a:r>
              <a:rPr lang="en-US" sz="2400" dirty="0">
                <a:latin typeface="Calibri" panose="020F0502020204030204" pitchFamily="34" charset="0"/>
              </a:rPr>
              <a:t>how plaques have a linear </a:t>
            </a:r>
            <a:r>
              <a:rPr lang="en-US" sz="2400" dirty="0" smtClean="0">
                <a:latin typeface="Calibri" panose="020F0502020204030204" pitchFamily="34" charset="0"/>
              </a:rPr>
              <a:t>configuration </a:t>
            </a:r>
            <a:r>
              <a:rPr lang="en-US" sz="2400" dirty="0">
                <a:latin typeface="Calibri" panose="020F0502020204030204" pitchFamily="34" charset="0"/>
              </a:rPr>
              <a:t>and are separated by normal </a:t>
            </a:r>
            <a:r>
              <a:rPr lang="en-US" sz="2400" dirty="0" smtClean="0">
                <a:latin typeface="Calibri" panose="020F0502020204030204" pitchFamily="34" charset="0"/>
              </a:rPr>
              <a:t>intervening mucosa</a:t>
            </a:r>
            <a:endParaRPr lang="en-US" sz="2400" dirty="0">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03BAC9BE-3338-413A-B403-5EC6FF6D1401}" type="slidenum">
              <a:rPr lang="en-US" smtClean="0"/>
              <a:t>46</a:t>
            </a:fld>
            <a:endParaRPr lang="en-US"/>
          </a:p>
        </p:txBody>
      </p:sp>
    </p:spTree>
    <p:extLst>
      <p:ext uri="{BB962C8B-B14F-4D97-AF65-F5344CB8AC3E}">
        <p14:creationId xmlns:p14="http://schemas.microsoft.com/office/powerpoint/2010/main" val="38793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184" y="624110"/>
            <a:ext cx="4759427"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851723" y="103208"/>
            <a:ext cx="4359072" cy="6714466"/>
          </a:xfrm>
          <a:prstGeom prst="rect">
            <a:avLst/>
          </a:prstGeom>
        </p:spPr>
      </p:pic>
      <p:sp>
        <p:nvSpPr>
          <p:cNvPr id="6" name="Content Placeholder 5"/>
          <p:cNvSpPr>
            <a:spLocks noGrp="1"/>
          </p:cNvSpPr>
          <p:nvPr>
            <p:ph sz="quarter" idx="4"/>
          </p:nvPr>
        </p:nvSpPr>
        <p:spPr/>
        <p:txBody>
          <a:bodyPr>
            <a:noAutofit/>
          </a:bodyPr>
          <a:lstStyle/>
          <a:p>
            <a:r>
              <a:rPr lang="en-US" sz="2400" dirty="0" smtClean="0">
                <a:latin typeface="Calibri" panose="020F0502020204030204" pitchFamily="34" charset="0"/>
              </a:rPr>
              <a:t>Thin transverse </a:t>
            </a:r>
            <a:r>
              <a:rPr lang="en-US" sz="2400" dirty="0">
                <a:latin typeface="Calibri" panose="020F0502020204030204" pitchFamily="34" charset="0"/>
              </a:rPr>
              <a:t>striations due to transient contraction </a:t>
            </a:r>
            <a:r>
              <a:rPr lang="en-US" sz="2400" dirty="0" smtClean="0">
                <a:latin typeface="Calibri" panose="020F0502020204030204" pitchFamily="34" charset="0"/>
              </a:rPr>
              <a:t>of longitudinally </a:t>
            </a:r>
            <a:r>
              <a:rPr lang="en-US" sz="2400" dirty="0">
                <a:latin typeface="Calibri" panose="020F0502020204030204" pitchFamily="34" charset="0"/>
              </a:rPr>
              <a:t>oriented muscularis mucosae </a:t>
            </a:r>
            <a:r>
              <a:rPr lang="en-US" sz="2400" dirty="0" smtClean="0">
                <a:latin typeface="Calibri" panose="020F0502020204030204" pitchFamily="34" charset="0"/>
              </a:rPr>
              <a:t>in patient </a:t>
            </a:r>
            <a:r>
              <a:rPr lang="en-US" sz="2400" dirty="0">
                <a:latin typeface="Calibri" panose="020F0502020204030204" pitchFamily="34" charset="0"/>
              </a:rPr>
              <a:t>with “feline” esophagus. </a:t>
            </a:r>
            <a:endParaRPr lang="en-US" sz="2400" dirty="0" smtClean="0">
              <a:latin typeface="Calibri" panose="020F0502020204030204" pitchFamily="34" charset="0"/>
            </a:endParaRPr>
          </a:p>
          <a:p>
            <a:r>
              <a:rPr lang="en-US" sz="2400" dirty="0" smtClean="0">
                <a:latin typeface="Calibri" panose="020F0502020204030204" pitchFamily="34" charset="0"/>
              </a:rPr>
              <a:t>This </a:t>
            </a:r>
            <a:r>
              <a:rPr lang="en-US" sz="2400" dirty="0">
                <a:latin typeface="Calibri" panose="020F0502020204030204" pitchFamily="34" charset="0"/>
              </a:rPr>
              <a:t>finding </a:t>
            </a:r>
            <a:r>
              <a:rPr lang="en-US" sz="2400" dirty="0" smtClean="0">
                <a:latin typeface="Calibri" panose="020F0502020204030204" pitchFamily="34" charset="0"/>
              </a:rPr>
              <a:t>is often </a:t>
            </a:r>
            <a:r>
              <a:rPr lang="en-US" sz="2400" b="1" dirty="0">
                <a:latin typeface="Calibri" panose="020F0502020204030204" pitchFamily="34" charset="0"/>
              </a:rPr>
              <a:t>associated with gastroesophageal reflux</a:t>
            </a:r>
            <a:r>
              <a:rPr lang="en-US" sz="2400" dirty="0">
                <a:latin typeface="Calibri" panose="020F0502020204030204" pitchFamily="34" charset="0"/>
              </a:rPr>
              <a:t>.</a:t>
            </a:r>
          </a:p>
        </p:txBody>
      </p:sp>
      <p:sp>
        <p:nvSpPr>
          <p:cNvPr id="7" name="Slide Number Placeholder 6"/>
          <p:cNvSpPr>
            <a:spLocks noGrp="1"/>
          </p:cNvSpPr>
          <p:nvPr>
            <p:ph type="sldNum" sz="quarter" idx="12"/>
          </p:nvPr>
        </p:nvSpPr>
        <p:spPr/>
        <p:txBody>
          <a:bodyPr/>
          <a:lstStyle/>
          <a:p>
            <a:fld id="{03BAC9BE-3338-413A-B403-5EC6FF6D1401}" type="slidenum">
              <a:rPr lang="en-US" smtClean="0"/>
              <a:t>47</a:t>
            </a:fld>
            <a:endParaRPr lang="en-US"/>
          </a:p>
        </p:txBody>
      </p:sp>
    </p:spTree>
    <p:extLst>
      <p:ext uri="{BB962C8B-B14F-4D97-AF65-F5344CB8AC3E}">
        <p14:creationId xmlns:p14="http://schemas.microsoft.com/office/powerpoint/2010/main" val="3549224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299" y="624110"/>
            <a:ext cx="5151312"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698048" y="0"/>
            <a:ext cx="4173989" cy="6858000"/>
          </a:xfrm>
          <a:prstGeom prst="rect">
            <a:avLst/>
          </a:prstGeom>
        </p:spPr>
      </p:pic>
      <p:sp>
        <p:nvSpPr>
          <p:cNvPr id="6" name="Content Placeholder 5"/>
          <p:cNvSpPr>
            <a:spLocks noGrp="1"/>
          </p:cNvSpPr>
          <p:nvPr>
            <p:ph sz="quarter" idx="4"/>
          </p:nvPr>
        </p:nvSpPr>
        <p:spPr/>
        <p:txBody>
          <a:bodyPr>
            <a:normAutofit/>
          </a:bodyPr>
          <a:lstStyle/>
          <a:p>
            <a:r>
              <a:rPr lang="en-US" sz="2400" dirty="0" smtClean="0">
                <a:latin typeface="Calibri" panose="020F0502020204030204" pitchFamily="34" charset="0"/>
              </a:rPr>
              <a:t>Two small </a:t>
            </a:r>
            <a:r>
              <a:rPr lang="en-US" sz="2400" dirty="0">
                <a:latin typeface="Calibri" panose="020F0502020204030204" pitchFamily="34" charset="0"/>
              </a:rPr>
              <a:t>superficial ulcers as ring shadows (</a:t>
            </a:r>
            <a:r>
              <a:rPr lang="en-US" sz="2400" dirty="0" smtClean="0">
                <a:latin typeface="Calibri" panose="020F0502020204030204" pitchFamily="34" charset="0"/>
              </a:rPr>
              <a:t>arrows</a:t>
            </a:r>
            <a:r>
              <a:rPr lang="en-US" sz="2400" dirty="0">
                <a:latin typeface="Calibri" panose="020F0502020204030204" pitchFamily="34" charset="0"/>
              </a:rPr>
              <a:t>) in </a:t>
            </a:r>
            <a:r>
              <a:rPr lang="en-US" sz="2400" dirty="0" smtClean="0">
                <a:latin typeface="Calibri" panose="020F0502020204030204" pitchFamily="34" charset="0"/>
              </a:rPr>
              <a:t>mid esophagus</a:t>
            </a:r>
            <a:r>
              <a:rPr lang="en-US" sz="2400" dirty="0">
                <a:latin typeface="Calibri" panose="020F0502020204030204" pitchFamily="34" charset="0"/>
              </a:rPr>
              <a:t>. This patient had </a:t>
            </a:r>
            <a:r>
              <a:rPr lang="en-US" sz="2400" b="1" dirty="0" smtClean="0">
                <a:latin typeface="Calibri" panose="020F0502020204030204" pitchFamily="34" charset="0"/>
              </a:rPr>
              <a:t>drug- induced </a:t>
            </a:r>
            <a:r>
              <a:rPr lang="en-US" sz="2400" b="1" dirty="0">
                <a:latin typeface="Calibri" panose="020F0502020204030204" pitchFamily="34" charset="0"/>
              </a:rPr>
              <a:t>esophagitis </a:t>
            </a:r>
            <a:r>
              <a:rPr lang="en-US" sz="2400" dirty="0">
                <a:latin typeface="Calibri" panose="020F0502020204030204" pitchFamily="34" charset="0"/>
              </a:rPr>
              <a:t>after taking doxycycline.</a:t>
            </a:r>
          </a:p>
        </p:txBody>
      </p:sp>
      <p:sp>
        <p:nvSpPr>
          <p:cNvPr id="7" name="Slide Number Placeholder 6"/>
          <p:cNvSpPr>
            <a:spLocks noGrp="1"/>
          </p:cNvSpPr>
          <p:nvPr>
            <p:ph type="sldNum" sz="quarter" idx="12"/>
          </p:nvPr>
        </p:nvSpPr>
        <p:spPr/>
        <p:txBody>
          <a:bodyPr/>
          <a:lstStyle/>
          <a:p>
            <a:fld id="{03BAC9BE-3338-413A-B403-5EC6FF6D1401}" type="slidenum">
              <a:rPr lang="en-US" smtClean="0"/>
              <a:t>48</a:t>
            </a:fld>
            <a:endParaRPr lang="en-US"/>
          </a:p>
        </p:txBody>
      </p:sp>
    </p:spTree>
    <p:extLst>
      <p:ext uri="{BB962C8B-B14F-4D97-AF65-F5344CB8AC3E}">
        <p14:creationId xmlns:p14="http://schemas.microsoft.com/office/powerpoint/2010/main" val="4127492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681" y="624110"/>
            <a:ext cx="4901930"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2016090" y="0"/>
            <a:ext cx="2912169" cy="6836120"/>
          </a:xfrm>
          <a:prstGeom prst="rect">
            <a:avLst/>
          </a:prstGeom>
        </p:spPr>
      </p:pic>
      <p:sp>
        <p:nvSpPr>
          <p:cNvPr id="6" name="Content Placeholder 5"/>
          <p:cNvSpPr>
            <a:spLocks noGrp="1"/>
          </p:cNvSpPr>
          <p:nvPr>
            <p:ph sz="quarter" idx="4"/>
          </p:nvPr>
        </p:nvSpPr>
        <p:spPr/>
        <p:txBody>
          <a:bodyPr>
            <a:normAutofit/>
          </a:bodyPr>
          <a:lstStyle/>
          <a:p>
            <a:r>
              <a:rPr lang="en-US" sz="2400" b="1" dirty="0" smtClean="0">
                <a:latin typeface="Calibri" panose="020F0502020204030204" pitchFamily="34" charset="0"/>
              </a:rPr>
              <a:t>Radiation </a:t>
            </a:r>
            <a:r>
              <a:rPr lang="en-US" sz="2400" b="1" dirty="0">
                <a:latin typeface="Calibri" panose="020F0502020204030204" pitchFamily="34" charset="0"/>
              </a:rPr>
              <a:t>stricture </a:t>
            </a:r>
            <a:r>
              <a:rPr lang="en-US" sz="2400" dirty="0">
                <a:latin typeface="Calibri" panose="020F0502020204030204" pitchFamily="34" charset="0"/>
              </a:rPr>
              <a:t>as a long segment of </a:t>
            </a:r>
            <a:r>
              <a:rPr lang="en-US" sz="2400" dirty="0" smtClean="0">
                <a:latin typeface="Calibri" panose="020F0502020204030204" pitchFamily="34" charset="0"/>
              </a:rPr>
              <a:t>smooth tapered </a:t>
            </a:r>
            <a:r>
              <a:rPr lang="en-US" sz="2400" dirty="0">
                <a:latin typeface="Calibri" panose="020F0502020204030204" pitchFamily="34" charset="0"/>
              </a:rPr>
              <a:t>narrowing (arrows) in upper </a:t>
            </a:r>
            <a:r>
              <a:rPr lang="en-US" sz="2400" dirty="0" smtClean="0">
                <a:latin typeface="Calibri" panose="020F0502020204030204" pitchFamily="34" charset="0"/>
              </a:rPr>
              <a:t>thoracic esophagus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This </a:t>
            </a:r>
            <a:r>
              <a:rPr lang="en-US" sz="2400" dirty="0">
                <a:latin typeface="Calibri" panose="020F0502020204030204" pitchFamily="34" charset="0"/>
              </a:rPr>
              <a:t>patient had undergone </a:t>
            </a:r>
            <a:r>
              <a:rPr lang="en-US" sz="2400" dirty="0" smtClean="0">
                <a:latin typeface="Calibri" panose="020F0502020204030204" pitchFamily="34" charset="0"/>
              </a:rPr>
              <a:t>mediastinal </a:t>
            </a:r>
            <a:r>
              <a:rPr lang="en-US" sz="2400" dirty="0">
                <a:latin typeface="Calibri" panose="020F0502020204030204" pitchFamily="34" charset="0"/>
              </a:rPr>
              <a:t>irradiation.</a:t>
            </a:r>
          </a:p>
        </p:txBody>
      </p:sp>
      <p:sp>
        <p:nvSpPr>
          <p:cNvPr id="7" name="Slide Number Placeholder 6"/>
          <p:cNvSpPr>
            <a:spLocks noGrp="1"/>
          </p:cNvSpPr>
          <p:nvPr>
            <p:ph type="sldNum" sz="quarter" idx="12"/>
          </p:nvPr>
        </p:nvSpPr>
        <p:spPr/>
        <p:txBody>
          <a:bodyPr/>
          <a:lstStyle/>
          <a:p>
            <a:fld id="{03BAC9BE-3338-413A-B403-5EC6FF6D1401}" type="slidenum">
              <a:rPr lang="en-US" smtClean="0"/>
              <a:t>49</a:t>
            </a:fld>
            <a:endParaRPr lang="en-US"/>
          </a:p>
        </p:txBody>
      </p:sp>
    </p:spTree>
    <p:extLst>
      <p:ext uri="{BB962C8B-B14F-4D97-AF65-F5344CB8AC3E}">
        <p14:creationId xmlns:p14="http://schemas.microsoft.com/office/powerpoint/2010/main" val="426514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Gastroesophageal Junction</a:t>
            </a:r>
            <a:endParaRPr lang="en-US" dirty="0">
              <a:latin typeface="Calibri" panose="020F0502020204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4455" y="1905000"/>
            <a:ext cx="3514178" cy="377825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993" y="1905000"/>
            <a:ext cx="5115710" cy="3774257"/>
          </a:xfrm>
          <a:prstGeom prst="rect">
            <a:avLst/>
          </a:prstGeom>
        </p:spPr>
      </p:pic>
      <p:sp>
        <p:nvSpPr>
          <p:cNvPr id="3" name="Slide Number Placeholder 2"/>
          <p:cNvSpPr>
            <a:spLocks noGrp="1"/>
          </p:cNvSpPr>
          <p:nvPr>
            <p:ph type="sldNum" sz="quarter" idx="12"/>
          </p:nvPr>
        </p:nvSpPr>
        <p:spPr/>
        <p:txBody>
          <a:bodyPr/>
          <a:lstStyle/>
          <a:p>
            <a:fld id="{03BAC9BE-3338-413A-B403-5EC6FF6D1401}" type="slidenum">
              <a:rPr lang="en-US" smtClean="0"/>
              <a:t>5</a:t>
            </a:fld>
            <a:endParaRPr lang="en-US"/>
          </a:p>
        </p:txBody>
      </p:sp>
    </p:spTree>
    <p:extLst>
      <p:ext uri="{BB962C8B-B14F-4D97-AF65-F5344CB8AC3E}">
        <p14:creationId xmlns:p14="http://schemas.microsoft.com/office/powerpoint/2010/main" val="3904571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439" y="624110"/>
            <a:ext cx="4593172"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2360302" y="164983"/>
            <a:ext cx="2282950" cy="6693017"/>
          </a:xfrm>
          <a:prstGeom prst="rect">
            <a:avLst/>
          </a:prstGeom>
        </p:spPr>
      </p:pic>
      <p:sp>
        <p:nvSpPr>
          <p:cNvPr id="6" name="Content Placeholder 5"/>
          <p:cNvSpPr>
            <a:spLocks noGrp="1"/>
          </p:cNvSpPr>
          <p:nvPr>
            <p:ph sz="quarter" idx="4"/>
          </p:nvPr>
        </p:nvSpPr>
        <p:spPr/>
        <p:txBody>
          <a:bodyPr>
            <a:normAutofit/>
          </a:bodyPr>
          <a:lstStyle/>
          <a:p>
            <a:r>
              <a:rPr lang="en-US" sz="2400" dirty="0" smtClean="0">
                <a:latin typeface="Calibri" panose="020F0502020204030204" pitchFamily="34" charset="0"/>
              </a:rPr>
              <a:t>Long </a:t>
            </a:r>
            <a:r>
              <a:rPr lang="en-US" sz="2400" dirty="0">
                <a:latin typeface="Calibri" panose="020F0502020204030204" pitchFamily="34" charset="0"/>
              </a:rPr>
              <a:t>smooth stricture (arrows) in the </a:t>
            </a:r>
            <a:r>
              <a:rPr lang="en-US" sz="2400" dirty="0" smtClean="0">
                <a:latin typeface="Calibri" panose="020F0502020204030204" pitchFamily="34" charset="0"/>
              </a:rPr>
              <a:t>thoracic </a:t>
            </a:r>
            <a:r>
              <a:rPr lang="en-US" sz="2400" dirty="0">
                <a:latin typeface="Calibri" panose="020F0502020204030204" pitchFamily="34" charset="0"/>
              </a:rPr>
              <a:t>esophagus caused by </a:t>
            </a:r>
            <a:r>
              <a:rPr lang="en-US" sz="2400" b="1" dirty="0">
                <a:latin typeface="Calibri" panose="020F0502020204030204" pitchFamily="34" charset="0"/>
              </a:rPr>
              <a:t>lye ingestion</a:t>
            </a:r>
            <a:r>
              <a:rPr lang="en-US" sz="2400" dirty="0">
                <a:latin typeface="Calibri" panose="020F0502020204030204" pitchFamily="34" charset="0"/>
              </a:rPr>
              <a:t>.</a:t>
            </a:r>
          </a:p>
          <a:p>
            <a:r>
              <a:rPr lang="en-US" sz="2400" dirty="0">
                <a:latin typeface="Calibri" panose="020F0502020204030204" pitchFamily="34" charset="0"/>
              </a:rPr>
              <a:t>Also note cardiac pacemaker wires.</a:t>
            </a:r>
          </a:p>
        </p:txBody>
      </p:sp>
      <p:sp>
        <p:nvSpPr>
          <p:cNvPr id="7" name="Slide Number Placeholder 6"/>
          <p:cNvSpPr>
            <a:spLocks noGrp="1"/>
          </p:cNvSpPr>
          <p:nvPr>
            <p:ph type="sldNum" sz="quarter" idx="12"/>
          </p:nvPr>
        </p:nvSpPr>
        <p:spPr/>
        <p:txBody>
          <a:bodyPr/>
          <a:lstStyle/>
          <a:p>
            <a:fld id="{03BAC9BE-3338-413A-B403-5EC6FF6D1401}" type="slidenum">
              <a:rPr lang="en-US" smtClean="0"/>
              <a:t>50</a:t>
            </a:fld>
            <a:endParaRPr lang="en-US"/>
          </a:p>
        </p:txBody>
      </p:sp>
    </p:spTree>
    <p:extLst>
      <p:ext uri="{BB962C8B-B14F-4D97-AF65-F5344CB8AC3E}">
        <p14:creationId xmlns:p14="http://schemas.microsoft.com/office/powerpoint/2010/main" val="2929298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187" y="624110"/>
            <a:ext cx="4664424"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804991" y="228600"/>
            <a:ext cx="4892692" cy="6460256"/>
          </a:xfrm>
          <a:prstGeom prst="rect">
            <a:avLst/>
          </a:prstGeom>
        </p:spPr>
      </p:pic>
      <p:sp>
        <p:nvSpPr>
          <p:cNvPr id="6" name="Content Placeholder 5"/>
          <p:cNvSpPr>
            <a:spLocks noGrp="1"/>
          </p:cNvSpPr>
          <p:nvPr>
            <p:ph sz="quarter" idx="4"/>
          </p:nvPr>
        </p:nvSpPr>
        <p:spPr/>
        <p:txBody>
          <a:bodyPr>
            <a:noAutofit/>
          </a:bodyPr>
          <a:lstStyle/>
          <a:p>
            <a:r>
              <a:rPr lang="en-US" sz="2400" b="1" dirty="0" smtClean="0">
                <a:latin typeface="Calibri" panose="020F0502020204030204" pitchFamily="34" charset="0"/>
              </a:rPr>
              <a:t>Superficial </a:t>
            </a:r>
            <a:r>
              <a:rPr lang="en-US" sz="2400" b="1" dirty="0">
                <a:latin typeface="Calibri" panose="020F0502020204030204" pitchFamily="34" charset="0"/>
              </a:rPr>
              <a:t>spreading carcinoma </a:t>
            </a:r>
            <a:r>
              <a:rPr lang="en-US" sz="2400" dirty="0">
                <a:latin typeface="Calibri" panose="020F0502020204030204" pitchFamily="34" charset="0"/>
              </a:rPr>
              <a:t>as focal area of </a:t>
            </a:r>
            <a:r>
              <a:rPr lang="en-US" sz="2400" dirty="0" smtClean="0">
                <a:latin typeface="Calibri" panose="020F0502020204030204" pitchFamily="34" charset="0"/>
              </a:rPr>
              <a:t>mucosal </a:t>
            </a:r>
            <a:r>
              <a:rPr lang="en-US" sz="2400" dirty="0">
                <a:latin typeface="Calibri" panose="020F0502020204030204" pitchFamily="34" charset="0"/>
              </a:rPr>
              <a:t>nodularity (arrows) in </a:t>
            </a:r>
            <a:r>
              <a:rPr lang="en-US" sz="2400" dirty="0" smtClean="0">
                <a:latin typeface="Calibri" panose="020F0502020204030204" pitchFamily="34" charset="0"/>
              </a:rPr>
              <a:t>mid esophagus, without </a:t>
            </a:r>
            <a:r>
              <a:rPr lang="en-US" sz="2400" dirty="0">
                <a:latin typeface="Calibri" panose="020F0502020204030204" pitchFamily="34" charset="0"/>
              </a:rPr>
              <a:t>a discrete mass. </a:t>
            </a:r>
            <a:endParaRPr lang="en-US" sz="2400" dirty="0" smtClean="0">
              <a:latin typeface="Calibri" panose="020F0502020204030204" pitchFamily="34" charset="0"/>
            </a:endParaRPr>
          </a:p>
          <a:p>
            <a:r>
              <a:rPr lang="en-US" sz="2400" dirty="0" smtClean="0">
                <a:latin typeface="Calibri" panose="020F0502020204030204" pitchFamily="34" charset="0"/>
              </a:rPr>
              <a:t>Note </a:t>
            </a:r>
            <a:r>
              <a:rPr lang="en-US" sz="2400" dirty="0">
                <a:latin typeface="Calibri" panose="020F0502020204030204" pitchFamily="34" charset="0"/>
              </a:rPr>
              <a:t>how </a:t>
            </a:r>
            <a:r>
              <a:rPr lang="en-US" sz="2400" dirty="0" smtClean="0">
                <a:latin typeface="Calibri" panose="020F0502020204030204" pitchFamily="34" charset="0"/>
              </a:rPr>
              <a:t>nodules merge </a:t>
            </a:r>
            <a:r>
              <a:rPr lang="en-US" sz="2400" dirty="0">
                <a:latin typeface="Calibri" panose="020F0502020204030204" pitchFamily="34" charset="0"/>
              </a:rPr>
              <a:t>with one another, producing a </a:t>
            </a:r>
            <a:r>
              <a:rPr lang="en-US" sz="2400" dirty="0" smtClean="0">
                <a:latin typeface="Calibri" panose="020F0502020204030204" pitchFamily="34" charset="0"/>
              </a:rPr>
              <a:t>confluent </a:t>
            </a:r>
            <a:r>
              <a:rPr lang="en-US" sz="2400" dirty="0">
                <a:latin typeface="Calibri" panose="020F0502020204030204" pitchFamily="34" charset="0"/>
              </a:rPr>
              <a:t>area of disease.</a:t>
            </a:r>
          </a:p>
        </p:txBody>
      </p:sp>
      <p:sp>
        <p:nvSpPr>
          <p:cNvPr id="7" name="Slide Number Placeholder 6"/>
          <p:cNvSpPr>
            <a:spLocks noGrp="1"/>
          </p:cNvSpPr>
          <p:nvPr>
            <p:ph type="sldNum" sz="quarter" idx="12"/>
          </p:nvPr>
        </p:nvSpPr>
        <p:spPr/>
        <p:txBody>
          <a:bodyPr/>
          <a:lstStyle/>
          <a:p>
            <a:fld id="{03BAC9BE-3338-413A-B403-5EC6FF6D1401}" type="slidenum">
              <a:rPr lang="en-US" smtClean="0"/>
              <a:t>51</a:t>
            </a:fld>
            <a:endParaRPr lang="en-US"/>
          </a:p>
        </p:txBody>
      </p:sp>
    </p:spTree>
    <p:extLst>
      <p:ext uri="{BB962C8B-B14F-4D97-AF65-F5344CB8AC3E}">
        <p14:creationId xmlns:p14="http://schemas.microsoft.com/office/powerpoint/2010/main" val="3429649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86" y="624110"/>
            <a:ext cx="4711925"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2058983" y="-1"/>
            <a:ext cx="2845526" cy="6863659"/>
          </a:xfrm>
          <a:prstGeom prst="rect">
            <a:avLst/>
          </a:prstGeom>
        </p:spPr>
      </p:pic>
      <p:sp>
        <p:nvSpPr>
          <p:cNvPr id="6" name="Content Placeholder 5"/>
          <p:cNvSpPr>
            <a:spLocks noGrp="1"/>
          </p:cNvSpPr>
          <p:nvPr>
            <p:ph sz="quarter" idx="4"/>
          </p:nvPr>
        </p:nvSpPr>
        <p:spPr/>
        <p:txBody>
          <a:bodyPr>
            <a:normAutofit/>
          </a:bodyPr>
          <a:lstStyle/>
          <a:p>
            <a:r>
              <a:rPr lang="en-US" sz="2400" b="1" dirty="0" smtClean="0">
                <a:latin typeface="Calibri" panose="020F0502020204030204" pitchFamily="34" charset="0"/>
              </a:rPr>
              <a:t>Advanced </a:t>
            </a:r>
            <a:r>
              <a:rPr lang="en-US" sz="2400" b="1" dirty="0">
                <a:latin typeface="Calibri" panose="020F0502020204030204" pitchFamily="34" charset="0"/>
              </a:rPr>
              <a:t>infiltrating carcinoma </a:t>
            </a:r>
            <a:r>
              <a:rPr lang="en-US" sz="2400" dirty="0" smtClean="0">
                <a:latin typeface="Calibri" panose="020F0502020204030204" pitchFamily="34" charset="0"/>
              </a:rPr>
              <a:t>as irregular </a:t>
            </a:r>
            <a:r>
              <a:rPr lang="en-US" sz="2400" dirty="0">
                <a:latin typeface="Calibri" panose="020F0502020204030204" pitchFamily="34" charset="0"/>
              </a:rPr>
              <a:t>area of narrowing, with </a:t>
            </a:r>
            <a:r>
              <a:rPr lang="en-US" sz="2400" dirty="0" smtClean="0">
                <a:latin typeface="Calibri" panose="020F0502020204030204" pitchFamily="34" charset="0"/>
              </a:rPr>
              <a:t>mucosal nodularity</a:t>
            </a:r>
            <a:r>
              <a:rPr lang="en-US" sz="2400" dirty="0">
                <a:latin typeface="Calibri" panose="020F0502020204030204" pitchFamily="34" charset="0"/>
              </a:rPr>
              <a:t>, ulceration, and </a:t>
            </a:r>
            <a:r>
              <a:rPr lang="en-US" sz="2400" dirty="0" smtClean="0">
                <a:latin typeface="Calibri" panose="020F0502020204030204" pitchFamily="34" charset="0"/>
              </a:rPr>
              <a:t>shelf like margins </a:t>
            </a:r>
            <a:r>
              <a:rPr lang="en-US" sz="2400" dirty="0">
                <a:latin typeface="Calibri" panose="020F0502020204030204" pitchFamily="34" charset="0"/>
              </a:rPr>
              <a:t>(arrows) in </a:t>
            </a:r>
            <a:r>
              <a:rPr lang="en-US" sz="2400" dirty="0" smtClean="0">
                <a:latin typeface="Calibri" panose="020F0502020204030204" pitchFamily="34" charset="0"/>
              </a:rPr>
              <a:t>mid esophagus</a:t>
            </a:r>
            <a:endParaRPr lang="en-US" sz="2400" dirty="0">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03BAC9BE-3338-413A-B403-5EC6FF6D1401}" type="slidenum">
              <a:rPr lang="en-US" smtClean="0"/>
              <a:t>52</a:t>
            </a:fld>
            <a:endParaRPr lang="en-US"/>
          </a:p>
        </p:txBody>
      </p:sp>
    </p:spTree>
    <p:extLst>
      <p:ext uri="{BB962C8B-B14F-4D97-AF65-F5344CB8AC3E}">
        <p14:creationId xmlns:p14="http://schemas.microsoft.com/office/powerpoint/2010/main" val="2794083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184" y="624110"/>
            <a:ext cx="4759427"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790267" y="91333"/>
            <a:ext cx="4658033" cy="6631778"/>
          </a:xfrm>
          <a:prstGeom prst="rect">
            <a:avLst/>
          </a:prstGeom>
        </p:spPr>
      </p:pic>
      <p:sp>
        <p:nvSpPr>
          <p:cNvPr id="6" name="Content Placeholder 5"/>
          <p:cNvSpPr>
            <a:spLocks noGrp="1"/>
          </p:cNvSpPr>
          <p:nvPr>
            <p:ph sz="quarter" idx="4"/>
          </p:nvPr>
        </p:nvSpPr>
        <p:spPr/>
        <p:txBody>
          <a:bodyPr>
            <a:noAutofit/>
          </a:bodyPr>
          <a:lstStyle/>
          <a:p>
            <a:r>
              <a:rPr lang="en-US" sz="2400" b="1" dirty="0">
                <a:latin typeface="Calibri" panose="020F0502020204030204" pitchFamily="34" charset="0"/>
              </a:rPr>
              <a:t>A</a:t>
            </a:r>
            <a:r>
              <a:rPr lang="en-US" sz="2400" b="1" dirty="0" smtClean="0">
                <a:latin typeface="Calibri" panose="020F0502020204030204" pitchFamily="34" charset="0"/>
              </a:rPr>
              <a:t>dvanced </a:t>
            </a:r>
            <a:r>
              <a:rPr lang="en-US" sz="2400" b="1" dirty="0">
                <a:latin typeface="Calibri" panose="020F0502020204030204" pitchFamily="34" charset="0"/>
              </a:rPr>
              <a:t>esophageal carcinoma </a:t>
            </a:r>
            <a:r>
              <a:rPr lang="en-US" sz="2400" dirty="0">
                <a:latin typeface="Calibri" panose="020F0502020204030204" pitchFamily="34" charset="0"/>
              </a:rPr>
              <a:t>as </a:t>
            </a:r>
            <a:r>
              <a:rPr lang="en-US" sz="2400" dirty="0" smtClean="0">
                <a:latin typeface="Calibri" panose="020F0502020204030204" pitchFamily="34" charset="0"/>
              </a:rPr>
              <a:t>polypoid mass </a:t>
            </a:r>
            <a:r>
              <a:rPr lang="en-US" sz="2400" dirty="0">
                <a:latin typeface="Calibri" panose="020F0502020204030204" pitchFamily="34" charset="0"/>
              </a:rPr>
              <a:t>(white arrows) with a large area of </a:t>
            </a:r>
            <a:r>
              <a:rPr lang="en-US" sz="2400" dirty="0" smtClean="0">
                <a:latin typeface="Calibri" panose="020F0502020204030204" pitchFamily="34" charset="0"/>
              </a:rPr>
              <a:t>ulceration </a:t>
            </a:r>
            <a:r>
              <a:rPr lang="en-US" sz="2400" dirty="0">
                <a:latin typeface="Calibri" panose="020F0502020204030204" pitchFamily="34" charset="0"/>
              </a:rPr>
              <a:t>(black arrows) on the right </a:t>
            </a:r>
            <a:r>
              <a:rPr lang="en-US" sz="2400" dirty="0" smtClean="0">
                <a:latin typeface="Calibri" panose="020F0502020204030204" pitchFamily="34" charset="0"/>
              </a:rPr>
              <a:t>posterolateral wall </a:t>
            </a:r>
            <a:r>
              <a:rPr lang="en-US" sz="2400" dirty="0">
                <a:latin typeface="Calibri" panose="020F0502020204030204" pitchFamily="34" charset="0"/>
              </a:rPr>
              <a:t>of the distal esophagus (small </a:t>
            </a:r>
            <a:r>
              <a:rPr lang="en-US" sz="2400" dirty="0" smtClean="0">
                <a:latin typeface="Calibri" panose="020F0502020204030204" pitchFamily="34" charset="0"/>
              </a:rPr>
              <a:t>rounded defects </a:t>
            </a:r>
            <a:r>
              <a:rPr lang="en-US" sz="2400" dirty="0">
                <a:latin typeface="Calibri" panose="020F0502020204030204" pitchFamily="34" charset="0"/>
              </a:rPr>
              <a:t>abutting mass are air bubbles)</a:t>
            </a:r>
          </a:p>
        </p:txBody>
      </p:sp>
      <p:sp>
        <p:nvSpPr>
          <p:cNvPr id="7" name="Slide Number Placeholder 6"/>
          <p:cNvSpPr>
            <a:spLocks noGrp="1"/>
          </p:cNvSpPr>
          <p:nvPr>
            <p:ph type="sldNum" sz="quarter" idx="12"/>
          </p:nvPr>
        </p:nvSpPr>
        <p:spPr/>
        <p:txBody>
          <a:bodyPr/>
          <a:lstStyle/>
          <a:p>
            <a:fld id="{03BAC9BE-3338-413A-B403-5EC6FF6D1401}" type="slidenum">
              <a:rPr lang="en-US" smtClean="0"/>
              <a:t>53</a:t>
            </a:fld>
            <a:endParaRPr lang="en-US"/>
          </a:p>
        </p:txBody>
      </p:sp>
    </p:spTree>
    <p:extLst>
      <p:ext uri="{BB962C8B-B14F-4D97-AF65-F5344CB8AC3E}">
        <p14:creationId xmlns:p14="http://schemas.microsoft.com/office/powerpoint/2010/main" val="3033501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187" y="624110"/>
            <a:ext cx="4664424"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946870" y="91331"/>
            <a:ext cx="4513307" cy="6639141"/>
          </a:xfrm>
          <a:prstGeom prst="rect">
            <a:avLst/>
          </a:prstGeom>
        </p:spPr>
      </p:pic>
      <p:sp>
        <p:nvSpPr>
          <p:cNvPr id="6" name="Content Placeholder 5"/>
          <p:cNvSpPr>
            <a:spLocks noGrp="1"/>
          </p:cNvSpPr>
          <p:nvPr>
            <p:ph sz="quarter" idx="4"/>
          </p:nvPr>
        </p:nvSpPr>
        <p:spPr/>
        <p:txBody>
          <a:bodyPr>
            <a:noAutofit/>
          </a:bodyPr>
          <a:lstStyle/>
          <a:p>
            <a:r>
              <a:rPr lang="en-US" sz="2400" b="1" dirty="0" err="1" smtClean="0">
                <a:latin typeface="Calibri" panose="020F0502020204030204" pitchFamily="34" charset="0"/>
              </a:rPr>
              <a:t>Varicoid</a:t>
            </a:r>
            <a:r>
              <a:rPr lang="en-US" sz="2400" b="1" dirty="0" smtClean="0">
                <a:latin typeface="Calibri" panose="020F0502020204030204" pitchFamily="34" charset="0"/>
              </a:rPr>
              <a:t> </a:t>
            </a:r>
            <a:r>
              <a:rPr lang="en-US" sz="2400" b="1" dirty="0">
                <a:latin typeface="Calibri" panose="020F0502020204030204" pitchFamily="34" charset="0"/>
              </a:rPr>
              <a:t>carcinoma </a:t>
            </a:r>
            <a:r>
              <a:rPr lang="en-US" sz="2400" dirty="0">
                <a:latin typeface="Calibri" panose="020F0502020204030204" pitchFamily="34" charset="0"/>
              </a:rPr>
              <a:t>as lobulated submucosal </a:t>
            </a:r>
            <a:r>
              <a:rPr lang="en-US" sz="2400" dirty="0" smtClean="0">
                <a:latin typeface="Calibri" panose="020F0502020204030204" pitchFamily="34" charset="0"/>
              </a:rPr>
              <a:t>lesion in </a:t>
            </a:r>
            <a:r>
              <a:rPr lang="en-US" sz="2400" dirty="0">
                <a:latin typeface="Calibri" panose="020F0502020204030204" pitchFamily="34" charset="0"/>
              </a:rPr>
              <a:t>the distal esophagus that could be </a:t>
            </a:r>
            <a:r>
              <a:rPr lang="en-US" sz="2400" dirty="0" smtClean="0">
                <a:latin typeface="Calibri" panose="020F0502020204030204" pitchFamily="34" charset="0"/>
              </a:rPr>
              <a:t>mistaken for </a:t>
            </a:r>
            <a:r>
              <a:rPr lang="en-US" sz="2400" dirty="0">
                <a:latin typeface="Calibri" panose="020F0502020204030204" pitchFamily="34" charset="0"/>
              </a:rPr>
              <a:t>varices. However, this lesion had a </a:t>
            </a:r>
            <a:r>
              <a:rPr lang="en-US" sz="2400" dirty="0" smtClean="0">
                <a:latin typeface="Calibri" panose="020F0502020204030204" pitchFamily="34" charset="0"/>
              </a:rPr>
              <a:t>fixed appearance </a:t>
            </a:r>
            <a:r>
              <a:rPr lang="en-US" sz="2400" dirty="0">
                <a:latin typeface="Calibri" panose="020F0502020204030204" pitchFamily="34" charset="0"/>
              </a:rPr>
              <a:t>at fluoroscopy and an abrupt </a:t>
            </a:r>
            <a:r>
              <a:rPr lang="en-US" sz="2400" dirty="0" smtClean="0">
                <a:latin typeface="Calibri" panose="020F0502020204030204" pitchFamily="34" charset="0"/>
              </a:rPr>
              <a:t>proximal </a:t>
            </a:r>
            <a:r>
              <a:rPr lang="en-US" sz="2400" dirty="0">
                <a:latin typeface="Calibri" panose="020F0502020204030204" pitchFamily="34" charset="0"/>
              </a:rPr>
              <a:t>demarcation (arrows) from normal </a:t>
            </a:r>
            <a:r>
              <a:rPr lang="en-US" sz="2400" dirty="0" smtClean="0">
                <a:latin typeface="Calibri" panose="020F0502020204030204" pitchFamily="34" charset="0"/>
              </a:rPr>
              <a:t>esophagus</a:t>
            </a:r>
            <a:r>
              <a:rPr lang="en-US" sz="2400" dirty="0">
                <a:latin typeface="Calibri" panose="020F0502020204030204" pitchFamily="34" charset="0"/>
              </a:rPr>
              <a:t>.</a:t>
            </a:r>
          </a:p>
        </p:txBody>
      </p:sp>
      <p:sp>
        <p:nvSpPr>
          <p:cNvPr id="7" name="Slide Number Placeholder 6"/>
          <p:cNvSpPr>
            <a:spLocks noGrp="1"/>
          </p:cNvSpPr>
          <p:nvPr>
            <p:ph type="sldNum" sz="quarter" idx="12"/>
          </p:nvPr>
        </p:nvSpPr>
        <p:spPr/>
        <p:txBody>
          <a:bodyPr/>
          <a:lstStyle/>
          <a:p>
            <a:fld id="{03BAC9BE-3338-413A-B403-5EC6FF6D1401}" type="slidenum">
              <a:rPr lang="en-US" smtClean="0"/>
              <a:t>54</a:t>
            </a:fld>
            <a:endParaRPr lang="en-US"/>
          </a:p>
        </p:txBody>
      </p:sp>
    </p:spTree>
    <p:extLst>
      <p:ext uri="{BB962C8B-B14F-4D97-AF65-F5344CB8AC3E}">
        <p14:creationId xmlns:p14="http://schemas.microsoft.com/office/powerpoint/2010/main" val="408658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0810" y="624110"/>
            <a:ext cx="4723801"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2068044" y="103207"/>
            <a:ext cx="2860216" cy="6756297"/>
          </a:xfrm>
          <a:prstGeom prst="rect">
            <a:avLst/>
          </a:prstGeom>
        </p:spPr>
      </p:pic>
      <p:sp>
        <p:nvSpPr>
          <p:cNvPr id="6" name="Content Placeholder 5"/>
          <p:cNvSpPr>
            <a:spLocks noGrp="1"/>
          </p:cNvSpPr>
          <p:nvPr>
            <p:ph sz="quarter" idx="4"/>
          </p:nvPr>
        </p:nvSpPr>
        <p:spPr/>
        <p:txBody>
          <a:bodyPr>
            <a:normAutofit/>
          </a:bodyPr>
          <a:lstStyle/>
          <a:p>
            <a:r>
              <a:rPr lang="en-US" sz="2400" dirty="0" smtClean="0">
                <a:latin typeface="Calibri" panose="020F0502020204030204" pitchFamily="34" charset="0"/>
              </a:rPr>
              <a:t>Uphill </a:t>
            </a:r>
            <a:r>
              <a:rPr lang="en-US" sz="2400" b="1" dirty="0">
                <a:latin typeface="Calibri" panose="020F0502020204030204" pitchFamily="34" charset="0"/>
              </a:rPr>
              <a:t>esophageal varices </a:t>
            </a:r>
            <a:r>
              <a:rPr lang="en-US" sz="2400" dirty="0">
                <a:latin typeface="Calibri" panose="020F0502020204030204" pitchFamily="34" charset="0"/>
              </a:rPr>
              <a:t>as </a:t>
            </a:r>
            <a:r>
              <a:rPr lang="en-US" sz="2400" dirty="0" smtClean="0">
                <a:latin typeface="Calibri" panose="020F0502020204030204" pitchFamily="34" charset="0"/>
              </a:rPr>
              <a:t>serpiginous defects </a:t>
            </a:r>
            <a:r>
              <a:rPr lang="en-US" sz="2400" dirty="0">
                <a:latin typeface="Calibri" panose="020F0502020204030204" pitchFamily="34" charset="0"/>
              </a:rPr>
              <a:t>in lower esophagus. </a:t>
            </a:r>
            <a:endParaRPr lang="en-US" sz="2400" dirty="0" smtClean="0">
              <a:latin typeface="Calibri" panose="020F0502020204030204" pitchFamily="34" charset="0"/>
            </a:endParaRPr>
          </a:p>
          <a:p>
            <a:r>
              <a:rPr lang="en-US" sz="2400" dirty="0" smtClean="0">
                <a:latin typeface="Calibri" panose="020F0502020204030204" pitchFamily="34" charset="0"/>
              </a:rPr>
              <a:t>This patient had </a:t>
            </a:r>
            <a:r>
              <a:rPr lang="en-US" sz="2400" dirty="0">
                <a:latin typeface="Calibri" panose="020F0502020204030204" pitchFamily="34" charset="0"/>
              </a:rPr>
              <a:t>portal hypertension.</a:t>
            </a:r>
          </a:p>
        </p:txBody>
      </p:sp>
      <p:sp>
        <p:nvSpPr>
          <p:cNvPr id="7" name="Slide Number Placeholder 6"/>
          <p:cNvSpPr>
            <a:spLocks noGrp="1"/>
          </p:cNvSpPr>
          <p:nvPr>
            <p:ph type="sldNum" sz="quarter" idx="12"/>
          </p:nvPr>
        </p:nvSpPr>
        <p:spPr/>
        <p:txBody>
          <a:bodyPr/>
          <a:lstStyle/>
          <a:p>
            <a:fld id="{03BAC9BE-3338-413A-B403-5EC6FF6D1401}" type="slidenum">
              <a:rPr lang="en-US" smtClean="0"/>
              <a:t>55</a:t>
            </a:fld>
            <a:endParaRPr lang="en-US"/>
          </a:p>
        </p:txBody>
      </p:sp>
    </p:spTree>
    <p:extLst>
      <p:ext uri="{BB962C8B-B14F-4D97-AF65-F5344CB8AC3E}">
        <p14:creationId xmlns:p14="http://schemas.microsoft.com/office/powerpoint/2010/main" val="3200108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843" y="624110"/>
            <a:ext cx="4831767"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89018" y="1264555"/>
            <a:ext cx="6483826" cy="5029367"/>
          </a:xfrm>
          <a:prstGeom prst="rect">
            <a:avLst/>
          </a:prstGeom>
        </p:spPr>
      </p:pic>
      <p:sp>
        <p:nvSpPr>
          <p:cNvPr id="6" name="Content Placeholder 5"/>
          <p:cNvSpPr>
            <a:spLocks noGrp="1"/>
          </p:cNvSpPr>
          <p:nvPr>
            <p:ph sz="quarter" idx="4"/>
          </p:nvPr>
        </p:nvSpPr>
        <p:spPr>
          <a:xfrm>
            <a:off x="7165937" y="1761966"/>
            <a:ext cx="4338674" cy="4531956"/>
          </a:xfrm>
        </p:spPr>
        <p:txBody>
          <a:bodyPr>
            <a:noAutofit/>
          </a:bodyPr>
          <a:lstStyle/>
          <a:p>
            <a:r>
              <a:rPr lang="en-US" sz="2400" b="1" dirty="0">
                <a:latin typeface="Calibri" panose="020F0502020204030204" pitchFamily="34" charset="0"/>
              </a:rPr>
              <a:t>Schatzki ring </a:t>
            </a:r>
            <a:r>
              <a:rPr lang="en-US" sz="2400" dirty="0">
                <a:latin typeface="Calibri" panose="020F0502020204030204" pitchFamily="34" charset="0"/>
              </a:rPr>
              <a:t>as smooth, symmetric, </a:t>
            </a:r>
            <a:r>
              <a:rPr lang="en-US" sz="2400" dirty="0" smtClean="0">
                <a:latin typeface="Calibri" panose="020F0502020204030204" pitchFamily="34" charset="0"/>
              </a:rPr>
              <a:t>ring like </a:t>
            </a:r>
            <a:r>
              <a:rPr lang="en-US" sz="2400" dirty="0">
                <a:latin typeface="Calibri" panose="020F0502020204030204" pitchFamily="34" charset="0"/>
              </a:rPr>
              <a:t>constriction (white arrow) in </a:t>
            </a:r>
            <a:r>
              <a:rPr lang="en-US" sz="2400" dirty="0" smtClean="0">
                <a:latin typeface="Calibri" panose="020F0502020204030204" pitchFamily="34" charset="0"/>
              </a:rPr>
              <a:t>distal esophagus </a:t>
            </a:r>
            <a:r>
              <a:rPr lang="en-US" sz="2400" dirty="0">
                <a:latin typeface="Calibri" panose="020F0502020204030204" pitchFamily="34" charset="0"/>
              </a:rPr>
              <a:t>directly above a hiatal hernia (black arrows</a:t>
            </a:r>
            <a:r>
              <a:rPr lang="en-US" sz="2400" dirty="0" smtClean="0">
                <a:latin typeface="Calibri" panose="020F0502020204030204" pitchFamily="34" charset="0"/>
              </a:rPr>
              <a:t>).</a:t>
            </a:r>
          </a:p>
          <a:p>
            <a:r>
              <a:rPr lang="en-US" sz="2400" dirty="0" smtClean="0">
                <a:latin typeface="Calibri" panose="020F0502020204030204" pitchFamily="34" charset="0"/>
              </a:rPr>
              <a:t>Same </a:t>
            </a:r>
            <a:r>
              <a:rPr lang="en-US" sz="2400" dirty="0">
                <a:latin typeface="Calibri" panose="020F0502020204030204" pitchFamily="34" charset="0"/>
              </a:rPr>
              <a:t>examination shows mild narrowing of distal esophagus </a:t>
            </a:r>
            <a:r>
              <a:rPr lang="en-US" sz="2400" dirty="0" smtClean="0">
                <a:latin typeface="Calibri" panose="020F0502020204030204" pitchFamily="34" charset="0"/>
              </a:rPr>
              <a:t>without demonstration </a:t>
            </a:r>
            <a:r>
              <a:rPr lang="en-US" sz="2400" dirty="0">
                <a:latin typeface="Calibri" panose="020F0502020204030204" pitchFamily="34" charset="0"/>
              </a:rPr>
              <a:t>of the ring because of inadequate distention of this region.</a:t>
            </a:r>
          </a:p>
        </p:txBody>
      </p:sp>
      <p:sp>
        <p:nvSpPr>
          <p:cNvPr id="7" name="Slide Number Placeholder 6"/>
          <p:cNvSpPr>
            <a:spLocks noGrp="1"/>
          </p:cNvSpPr>
          <p:nvPr>
            <p:ph type="sldNum" sz="quarter" idx="12"/>
          </p:nvPr>
        </p:nvSpPr>
        <p:spPr/>
        <p:txBody>
          <a:bodyPr/>
          <a:lstStyle/>
          <a:p>
            <a:fld id="{03BAC9BE-3338-413A-B403-5EC6FF6D1401}" type="slidenum">
              <a:rPr lang="en-US" smtClean="0"/>
              <a:t>56</a:t>
            </a:fld>
            <a:endParaRPr lang="en-US"/>
          </a:p>
        </p:txBody>
      </p:sp>
    </p:spTree>
    <p:extLst>
      <p:ext uri="{BB962C8B-B14F-4D97-AF65-F5344CB8AC3E}">
        <p14:creationId xmlns:p14="http://schemas.microsoft.com/office/powerpoint/2010/main" val="334580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057" y="624110"/>
            <a:ext cx="4842554"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671614" y="115083"/>
            <a:ext cx="2936012" cy="6778501"/>
          </a:xfrm>
          <a:prstGeom prst="rect">
            <a:avLst/>
          </a:prstGeom>
        </p:spPr>
      </p:pic>
      <p:sp>
        <p:nvSpPr>
          <p:cNvPr id="6" name="Content Placeholder 5"/>
          <p:cNvSpPr>
            <a:spLocks noGrp="1"/>
          </p:cNvSpPr>
          <p:nvPr>
            <p:ph sz="quarter" idx="4"/>
          </p:nvPr>
        </p:nvSpPr>
        <p:spPr/>
        <p:txBody>
          <a:bodyPr>
            <a:normAutofit/>
          </a:bodyPr>
          <a:lstStyle/>
          <a:p>
            <a:r>
              <a:rPr lang="en-US" sz="2400" dirty="0" smtClean="0">
                <a:latin typeface="Calibri" panose="020F0502020204030204" pitchFamily="34" charset="0"/>
              </a:rPr>
              <a:t>Downhill </a:t>
            </a:r>
            <a:r>
              <a:rPr lang="en-US" sz="2400" b="1" dirty="0">
                <a:latin typeface="Calibri" panose="020F0502020204030204" pitchFamily="34" charset="0"/>
              </a:rPr>
              <a:t>esophageal varices </a:t>
            </a:r>
            <a:r>
              <a:rPr lang="en-US" sz="2400" dirty="0">
                <a:latin typeface="Calibri" panose="020F0502020204030204" pitchFamily="34" charset="0"/>
              </a:rPr>
              <a:t>as </a:t>
            </a:r>
            <a:r>
              <a:rPr lang="en-US" sz="2400" dirty="0" smtClean="0">
                <a:latin typeface="Calibri" panose="020F0502020204030204" pitchFamily="34" charset="0"/>
              </a:rPr>
              <a:t>serpiginous </a:t>
            </a:r>
            <a:r>
              <a:rPr lang="en-US" sz="2400" dirty="0">
                <a:latin typeface="Calibri" panose="020F0502020204030204" pitchFamily="34" charset="0"/>
              </a:rPr>
              <a:t>defects in </a:t>
            </a:r>
            <a:r>
              <a:rPr lang="en-US" sz="2400" dirty="0" smtClean="0">
                <a:latin typeface="Calibri" panose="020F0502020204030204" pitchFamily="34" charset="0"/>
              </a:rPr>
              <a:t>mid esophagus above the </a:t>
            </a:r>
            <a:r>
              <a:rPr lang="en-US" sz="2400" dirty="0">
                <a:latin typeface="Calibri" panose="020F0502020204030204" pitchFamily="34" charset="0"/>
              </a:rPr>
              <a:t>level of the carina. </a:t>
            </a:r>
            <a:endParaRPr lang="en-US" sz="2400" dirty="0" smtClean="0">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03BAC9BE-3338-413A-B403-5EC6FF6D1401}" type="slidenum">
              <a:rPr lang="en-US" smtClean="0"/>
              <a:t>57</a:t>
            </a:fld>
            <a:endParaRPr lang="en-US"/>
          </a:p>
        </p:txBody>
      </p:sp>
    </p:spTree>
    <p:extLst>
      <p:ext uri="{BB962C8B-B14F-4D97-AF65-F5344CB8AC3E}">
        <p14:creationId xmlns:p14="http://schemas.microsoft.com/office/powerpoint/2010/main" val="3514095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5178" y="624110"/>
            <a:ext cx="4949433"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2"/>
          <a:stretch>
            <a:fillRect/>
          </a:stretch>
        </p:blipFill>
        <p:spPr>
          <a:xfrm>
            <a:off x="1812204" y="95001"/>
            <a:ext cx="3792949" cy="6667509"/>
          </a:xfrm>
          <a:prstGeom prst="rect">
            <a:avLst/>
          </a:prstGeom>
        </p:spPr>
      </p:pic>
      <p:sp>
        <p:nvSpPr>
          <p:cNvPr id="6" name="Content Placeholder 5"/>
          <p:cNvSpPr>
            <a:spLocks noGrp="1"/>
          </p:cNvSpPr>
          <p:nvPr>
            <p:ph sz="quarter" idx="4"/>
          </p:nvPr>
        </p:nvSpPr>
        <p:spPr>
          <a:xfrm>
            <a:off x="5890161" y="2545738"/>
            <a:ext cx="5615470" cy="3354060"/>
          </a:xfrm>
        </p:spPr>
        <p:txBody>
          <a:bodyPr>
            <a:noAutofit/>
          </a:bodyPr>
          <a:lstStyle/>
          <a:p>
            <a:r>
              <a:rPr lang="en-US" sz="2400" dirty="0" smtClean="0">
                <a:latin typeface="Calibri" panose="020F0502020204030204" pitchFamily="34" charset="0"/>
              </a:rPr>
              <a:t>Multiple esophageal </a:t>
            </a:r>
            <a:r>
              <a:rPr lang="en-US" sz="2400" b="1" dirty="0">
                <a:latin typeface="Calibri" panose="020F0502020204030204" pitchFamily="34" charset="0"/>
              </a:rPr>
              <a:t>intramural </a:t>
            </a:r>
            <a:r>
              <a:rPr lang="en-US" sz="2400" b="1" dirty="0" smtClean="0">
                <a:latin typeface="Calibri" panose="020F0502020204030204" pitchFamily="34" charset="0"/>
              </a:rPr>
              <a:t>pseudo diverticula</a:t>
            </a:r>
            <a:r>
              <a:rPr lang="en-US" sz="2400" dirty="0" smtClean="0">
                <a:latin typeface="Calibri" panose="020F0502020204030204" pitchFamily="34" charset="0"/>
              </a:rPr>
              <a:t> as flask-shaped </a:t>
            </a:r>
            <a:r>
              <a:rPr lang="en-US" sz="2400" dirty="0">
                <a:latin typeface="Calibri" panose="020F0502020204030204" pitchFamily="34" charset="0"/>
              </a:rPr>
              <a:t>outpouchings (black arrows) in </a:t>
            </a:r>
            <a:r>
              <a:rPr lang="en-US" sz="2400" dirty="0" smtClean="0">
                <a:latin typeface="Calibri" panose="020F0502020204030204" pitchFamily="34" charset="0"/>
              </a:rPr>
              <a:t>longitudinal </a:t>
            </a:r>
            <a:r>
              <a:rPr lang="en-US" sz="2400" dirty="0">
                <a:latin typeface="Calibri" panose="020F0502020204030204" pitchFamily="34" charset="0"/>
              </a:rPr>
              <a:t>rows parallel to the long axis of </a:t>
            </a:r>
            <a:r>
              <a:rPr lang="en-US" sz="2400" dirty="0" smtClean="0">
                <a:latin typeface="Calibri" panose="020F0502020204030204" pitchFamily="34" charset="0"/>
              </a:rPr>
              <a:t>the esophagus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smtClean="0">
                <a:latin typeface="Calibri" panose="020F0502020204030204" pitchFamily="34" charset="0"/>
              </a:rPr>
              <a:t>Note </a:t>
            </a:r>
            <a:r>
              <a:rPr lang="en-US" sz="2400" dirty="0">
                <a:latin typeface="Calibri" panose="020F0502020204030204" pitchFamily="34" charset="0"/>
              </a:rPr>
              <a:t>how </a:t>
            </a:r>
            <a:r>
              <a:rPr lang="en-US" sz="2400" dirty="0" smtClean="0">
                <a:latin typeface="Calibri" panose="020F0502020204030204" pitchFamily="34" charset="0"/>
              </a:rPr>
              <a:t>some pseudodiverticula (white </a:t>
            </a:r>
            <a:r>
              <a:rPr lang="en-US" sz="2400" dirty="0">
                <a:latin typeface="Calibri" panose="020F0502020204030204" pitchFamily="34" charset="0"/>
              </a:rPr>
              <a:t>arrows) appear to be floating outside </a:t>
            </a:r>
            <a:r>
              <a:rPr lang="en-US" sz="2400" dirty="0" smtClean="0">
                <a:latin typeface="Calibri" panose="020F0502020204030204" pitchFamily="34" charset="0"/>
              </a:rPr>
              <a:t>the esophagus </a:t>
            </a:r>
            <a:r>
              <a:rPr lang="en-US" sz="2400" dirty="0">
                <a:latin typeface="Calibri" panose="020F0502020204030204" pitchFamily="34" charset="0"/>
              </a:rPr>
              <a:t>without </a:t>
            </a:r>
            <a:r>
              <a:rPr lang="en-US" sz="2400" dirty="0" smtClean="0">
                <a:latin typeface="Calibri" panose="020F0502020204030204" pitchFamily="34" charset="0"/>
              </a:rPr>
              <a:t>apparent communication with </a:t>
            </a:r>
            <a:r>
              <a:rPr lang="en-US" sz="2400" dirty="0">
                <a:latin typeface="Calibri" panose="020F0502020204030204" pitchFamily="34" charset="0"/>
              </a:rPr>
              <a:t>the lumen.</a:t>
            </a:r>
          </a:p>
        </p:txBody>
      </p:sp>
      <p:sp>
        <p:nvSpPr>
          <p:cNvPr id="7" name="Slide Number Placeholder 6"/>
          <p:cNvSpPr>
            <a:spLocks noGrp="1"/>
          </p:cNvSpPr>
          <p:nvPr>
            <p:ph type="sldNum" sz="quarter" idx="12"/>
          </p:nvPr>
        </p:nvSpPr>
        <p:spPr/>
        <p:txBody>
          <a:bodyPr/>
          <a:lstStyle/>
          <a:p>
            <a:fld id="{03BAC9BE-3338-413A-B403-5EC6FF6D1401}" type="slidenum">
              <a:rPr lang="en-US" smtClean="0"/>
              <a:t>58</a:t>
            </a:fld>
            <a:endParaRPr lang="en-US"/>
          </a:p>
        </p:txBody>
      </p:sp>
    </p:spTree>
    <p:extLst>
      <p:ext uri="{BB962C8B-B14F-4D97-AF65-F5344CB8AC3E}">
        <p14:creationId xmlns:p14="http://schemas.microsoft.com/office/powerpoint/2010/main" val="794405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339" y="624110"/>
            <a:ext cx="5879272"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739607" y="-1"/>
            <a:ext cx="3521162" cy="6828665"/>
          </a:xfrm>
          <a:prstGeom prst="rect">
            <a:avLst/>
          </a:prstGeom>
        </p:spPr>
      </p:pic>
      <p:sp>
        <p:nvSpPr>
          <p:cNvPr id="6" name="Content Placeholder 5"/>
          <p:cNvSpPr>
            <a:spLocks noGrp="1"/>
          </p:cNvSpPr>
          <p:nvPr>
            <p:ph sz="quarter" idx="4"/>
          </p:nvPr>
        </p:nvSpPr>
        <p:spPr>
          <a:xfrm>
            <a:off x="5625339" y="2545738"/>
            <a:ext cx="5880292" cy="3354060"/>
          </a:xfrm>
        </p:spPr>
        <p:txBody>
          <a:bodyPr>
            <a:noAutofit/>
          </a:bodyPr>
          <a:lstStyle/>
          <a:p>
            <a:r>
              <a:rPr lang="en-US" sz="2400" dirty="0" smtClean="0">
                <a:latin typeface="Calibri" panose="020F0502020204030204" pitchFamily="34" charset="0"/>
              </a:rPr>
              <a:t>Shows typical findings </a:t>
            </a:r>
            <a:r>
              <a:rPr lang="en-US" sz="2400" dirty="0">
                <a:latin typeface="Calibri" panose="020F0502020204030204" pitchFamily="34" charset="0"/>
              </a:rPr>
              <a:t>of </a:t>
            </a:r>
            <a:r>
              <a:rPr lang="en-US" sz="2400" b="1" dirty="0">
                <a:latin typeface="Calibri" panose="020F0502020204030204" pitchFamily="34" charset="0"/>
              </a:rPr>
              <a:t>primary achalasia</a:t>
            </a:r>
            <a:r>
              <a:rPr lang="en-US" sz="2400" dirty="0">
                <a:latin typeface="Calibri" panose="020F0502020204030204" pitchFamily="34" charset="0"/>
              </a:rPr>
              <a:t>, with dilated </a:t>
            </a:r>
            <a:r>
              <a:rPr lang="en-US" sz="2400" dirty="0" smtClean="0">
                <a:latin typeface="Calibri" panose="020F0502020204030204" pitchFamily="34" charset="0"/>
              </a:rPr>
              <a:t>aperistaltic </a:t>
            </a:r>
            <a:r>
              <a:rPr lang="en-US" sz="2400" dirty="0">
                <a:latin typeface="Calibri" panose="020F0502020204030204" pitchFamily="34" charset="0"/>
              </a:rPr>
              <a:t>esophagus and tapered beaklike </a:t>
            </a:r>
            <a:r>
              <a:rPr lang="en-US" sz="2400" dirty="0" smtClean="0">
                <a:latin typeface="Calibri" panose="020F0502020204030204" pitchFamily="34" charset="0"/>
              </a:rPr>
              <a:t>narrowing </a:t>
            </a:r>
            <a:r>
              <a:rPr lang="en-US" sz="2400" dirty="0">
                <a:latin typeface="Calibri" panose="020F0502020204030204" pitchFamily="34" charset="0"/>
              </a:rPr>
              <a:t>(arrow) of distal esophagus due to </a:t>
            </a:r>
            <a:r>
              <a:rPr lang="en-US" sz="2400" dirty="0" smtClean="0">
                <a:latin typeface="Calibri" panose="020F0502020204030204" pitchFamily="34" charset="0"/>
              </a:rPr>
              <a:t>incomplete </a:t>
            </a:r>
            <a:r>
              <a:rPr lang="en-US" sz="2400" dirty="0">
                <a:latin typeface="Calibri" panose="020F0502020204030204" pitchFamily="34" charset="0"/>
              </a:rPr>
              <a:t>opening of the lower esophageal sphincter.</a:t>
            </a:r>
          </a:p>
          <a:p>
            <a:r>
              <a:rPr lang="en-US" sz="2400" dirty="0">
                <a:latin typeface="Calibri" panose="020F0502020204030204" pitchFamily="34" charset="0"/>
              </a:rPr>
              <a:t>This image was obtained in a middle-aged </a:t>
            </a:r>
            <a:r>
              <a:rPr lang="en-US" sz="2400" dirty="0" smtClean="0">
                <a:latin typeface="Calibri" panose="020F0502020204030204" pitchFamily="34" charset="0"/>
              </a:rPr>
              <a:t>patient </a:t>
            </a:r>
            <a:r>
              <a:rPr lang="en-US" sz="2400" dirty="0">
                <a:latin typeface="Calibri" panose="020F0502020204030204" pitchFamily="34" charset="0"/>
              </a:rPr>
              <a:t>with long-standing dysphagia.</a:t>
            </a:r>
          </a:p>
        </p:txBody>
      </p:sp>
      <p:sp>
        <p:nvSpPr>
          <p:cNvPr id="7" name="Slide Number Placeholder 6"/>
          <p:cNvSpPr>
            <a:spLocks noGrp="1"/>
          </p:cNvSpPr>
          <p:nvPr>
            <p:ph type="sldNum" sz="quarter" idx="12"/>
          </p:nvPr>
        </p:nvSpPr>
        <p:spPr/>
        <p:txBody>
          <a:bodyPr/>
          <a:lstStyle/>
          <a:p>
            <a:fld id="{03BAC9BE-3338-413A-B403-5EC6FF6D1401}" type="slidenum">
              <a:rPr lang="en-US" smtClean="0"/>
              <a:t>59</a:t>
            </a:fld>
            <a:endParaRPr lang="en-US"/>
          </a:p>
        </p:txBody>
      </p:sp>
    </p:spTree>
    <p:extLst>
      <p:ext uri="{BB962C8B-B14F-4D97-AF65-F5344CB8AC3E}">
        <p14:creationId xmlns:p14="http://schemas.microsoft.com/office/powerpoint/2010/main" val="75356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049" y="329899"/>
            <a:ext cx="8911687" cy="1280890"/>
          </a:xfrm>
        </p:spPr>
        <p:txBody>
          <a:bodyPr/>
          <a:lstStyle/>
          <a:p>
            <a:pPr algn="ctr"/>
            <a:r>
              <a:rPr lang="en-US" dirty="0" smtClean="0">
                <a:latin typeface="Calibri" panose="020F0502020204030204" pitchFamily="34" charset="0"/>
              </a:rPr>
              <a:t>Symptoms of disorders of esophageal function</a:t>
            </a:r>
            <a:br>
              <a:rPr lang="en-US" dirty="0" smtClean="0">
                <a:latin typeface="Calibri" panose="020F0502020204030204" pitchFamily="34" charset="0"/>
              </a:rPr>
            </a:br>
            <a:r>
              <a:rPr lang="en-US" dirty="0" smtClean="0">
                <a:latin typeface="Calibri" panose="020F0502020204030204" pitchFamily="34" charset="0"/>
              </a:rPr>
              <a:t>Dysphagia</a:t>
            </a: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049" y="1513846"/>
            <a:ext cx="8138026" cy="5243214"/>
          </a:xfrm>
          <a:prstGeom prst="rect">
            <a:avLst/>
          </a:prstGeom>
        </p:spPr>
      </p:pic>
    </p:spTree>
    <p:extLst>
      <p:ext uri="{BB962C8B-B14F-4D97-AF65-F5344CB8AC3E}">
        <p14:creationId xmlns:p14="http://schemas.microsoft.com/office/powerpoint/2010/main" val="38476571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425" y="624110"/>
            <a:ext cx="5068185" cy="1280890"/>
          </a:xfrm>
        </p:spPr>
        <p:txBody>
          <a:bodyPr/>
          <a:lstStyle/>
          <a:p>
            <a:r>
              <a:rPr lang="en-US" dirty="0">
                <a:latin typeface="Calibri" panose="020F0502020204030204" pitchFamily="34" charset="0"/>
              </a:rPr>
              <a:t>Barium Swallow Images</a:t>
            </a:r>
            <a:endParaRPr lang="en-US" dirty="0"/>
          </a:p>
        </p:txBody>
      </p:sp>
      <p:pic>
        <p:nvPicPr>
          <p:cNvPr id="8" name="Content Placeholder 7"/>
          <p:cNvPicPr>
            <a:picLocks noGrp="1" noChangeAspect="1"/>
          </p:cNvPicPr>
          <p:nvPr>
            <p:ph sz="half" idx="2"/>
          </p:nvPr>
        </p:nvPicPr>
        <p:blipFill>
          <a:blip r:embed="rId3"/>
          <a:stretch>
            <a:fillRect/>
          </a:stretch>
        </p:blipFill>
        <p:spPr>
          <a:xfrm>
            <a:off x="1755424" y="106878"/>
            <a:ext cx="4514748" cy="6618712"/>
          </a:xfrm>
          <a:prstGeom prst="rect">
            <a:avLst/>
          </a:prstGeom>
        </p:spPr>
      </p:pic>
      <p:sp>
        <p:nvSpPr>
          <p:cNvPr id="6" name="Content Placeholder 5"/>
          <p:cNvSpPr>
            <a:spLocks noGrp="1"/>
          </p:cNvSpPr>
          <p:nvPr>
            <p:ph sz="quarter" idx="4"/>
          </p:nvPr>
        </p:nvSpPr>
        <p:spPr>
          <a:xfrm>
            <a:off x="6436424" y="1436914"/>
            <a:ext cx="5628905" cy="5288676"/>
          </a:xfrm>
        </p:spPr>
        <p:txBody>
          <a:bodyPr>
            <a:noAutofit/>
          </a:bodyPr>
          <a:lstStyle/>
          <a:p>
            <a:r>
              <a:rPr lang="en-US" sz="2400" dirty="0" smtClean="0">
                <a:latin typeface="Calibri" panose="020F0502020204030204" pitchFamily="34" charset="0"/>
              </a:rPr>
              <a:t>Beaklike narrowing </a:t>
            </a:r>
            <a:r>
              <a:rPr lang="en-US" sz="2400" dirty="0">
                <a:latin typeface="Calibri" panose="020F0502020204030204" pitchFamily="34" charset="0"/>
              </a:rPr>
              <a:t>(black arrows) of distal </a:t>
            </a:r>
            <a:r>
              <a:rPr lang="en-US" sz="2400" dirty="0" smtClean="0">
                <a:latin typeface="Calibri" panose="020F0502020204030204" pitchFamily="34" charset="0"/>
              </a:rPr>
              <a:t>esophagus caused </a:t>
            </a:r>
            <a:r>
              <a:rPr lang="en-US" sz="2400" b="1" dirty="0">
                <a:latin typeface="Calibri" panose="020F0502020204030204" pitchFamily="34" charset="0"/>
              </a:rPr>
              <a:t>by secondary achalasia</a:t>
            </a:r>
            <a:r>
              <a:rPr lang="en-US" sz="2400" dirty="0">
                <a:latin typeface="Calibri" panose="020F0502020204030204" pitchFamily="34" charset="0"/>
              </a:rPr>
              <a:t>. Note </a:t>
            </a:r>
            <a:r>
              <a:rPr lang="en-US" sz="2400" dirty="0" smtClean="0">
                <a:latin typeface="Calibri" panose="020F0502020204030204" pitchFamily="34" charset="0"/>
              </a:rPr>
              <a:t>greater length </a:t>
            </a:r>
            <a:r>
              <a:rPr lang="en-US" sz="2400" dirty="0">
                <a:latin typeface="Calibri" panose="020F0502020204030204" pitchFamily="34" charset="0"/>
              </a:rPr>
              <a:t>of narrowed segment than is </a:t>
            </a:r>
            <a:r>
              <a:rPr lang="en-US" sz="2400" dirty="0" smtClean="0">
                <a:latin typeface="Calibri" panose="020F0502020204030204" pitchFamily="34" charset="0"/>
              </a:rPr>
              <a:t>usually seen </a:t>
            </a:r>
            <a:r>
              <a:rPr lang="en-US" sz="2400" dirty="0">
                <a:latin typeface="Calibri" panose="020F0502020204030204" pitchFamily="34" charset="0"/>
              </a:rPr>
              <a:t>in primary </a:t>
            </a:r>
            <a:r>
              <a:rPr lang="en-US" sz="2400" dirty="0" smtClean="0">
                <a:latin typeface="Calibri" panose="020F0502020204030204" pitchFamily="34" charset="0"/>
              </a:rPr>
              <a:t>achalasia</a:t>
            </a:r>
          </a:p>
          <a:p>
            <a:r>
              <a:rPr lang="en-US" sz="2400" dirty="0" smtClean="0">
                <a:latin typeface="Calibri" panose="020F0502020204030204" pitchFamily="34" charset="0"/>
              </a:rPr>
              <a:t>Also note </a:t>
            </a:r>
            <a:r>
              <a:rPr lang="en-US" sz="2400" dirty="0">
                <a:latin typeface="Calibri" panose="020F0502020204030204" pitchFamily="34" charset="0"/>
              </a:rPr>
              <a:t>metallic esophageal stent (white </a:t>
            </a:r>
            <a:r>
              <a:rPr lang="en-US" sz="2400" dirty="0" smtClean="0">
                <a:latin typeface="Calibri" panose="020F0502020204030204" pitchFamily="34" charset="0"/>
              </a:rPr>
              <a:t>arrow) for </a:t>
            </a:r>
            <a:r>
              <a:rPr lang="en-US" sz="2400" b="1" dirty="0">
                <a:latin typeface="Calibri" panose="020F0502020204030204" pitchFamily="34" charset="0"/>
              </a:rPr>
              <a:t>palliation of esophageal </a:t>
            </a:r>
            <a:r>
              <a:rPr lang="en-US" sz="2400" b="1" dirty="0" smtClean="0">
                <a:latin typeface="Calibri" panose="020F0502020204030204" pitchFamily="34" charset="0"/>
              </a:rPr>
              <a:t>carcinoma</a:t>
            </a:r>
            <a:r>
              <a:rPr lang="en-US" sz="2400" dirty="0" smtClean="0">
                <a:latin typeface="Calibri" panose="020F0502020204030204" pitchFamily="34" charset="0"/>
              </a:rPr>
              <a:t>, which </a:t>
            </a:r>
            <a:r>
              <a:rPr lang="en-US" sz="2400" dirty="0">
                <a:latin typeface="Calibri" panose="020F0502020204030204" pitchFamily="34" charset="0"/>
              </a:rPr>
              <a:t>presumably had spread to </a:t>
            </a:r>
            <a:r>
              <a:rPr lang="en-US" sz="2400" dirty="0" smtClean="0">
                <a:latin typeface="Calibri" panose="020F0502020204030204" pitchFamily="34" charset="0"/>
              </a:rPr>
              <a:t>gastroesophageal </a:t>
            </a:r>
            <a:r>
              <a:rPr lang="en-US" sz="2400" dirty="0">
                <a:latin typeface="Calibri" panose="020F0502020204030204" pitchFamily="34" charset="0"/>
              </a:rPr>
              <a:t>junction </a:t>
            </a:r>
            <a:endParaRPr lang="en-US" sz="2400" dirty="0" smtClean="0">
              <a:latin typeface="Calibri" panose="020F0502020204030204" pitchFamily="34" charset="0"/>
            </a:endParaRPr>
          </a:p>
          <a:p>
            <a:r>
              <a:rPr lang="en-US" sz="2400" dirty="0" smtClean="0">
                <a:latin typeface="Calibri" panose="020F0502020204030204" pitchFamily="34" charset="0"/>
              </a:rPr>
              <a:t>This </a:t>
            </a:r>
            <a:r>
              <a:rPr lang="en-US" sz="2400" dirty="0">
                <a:latin typeface="Calibri" panose="020F0502020204030204" pitchFamily="34" charset="0"/>
              </a:rPr>
              <a:t>image was obtained in an </a:t>
            </a:r>
            <a:r>
              <a:rPr lang="en-US" sz="2400" dirty="0" smtClean="0">
                <a:latin typeface="Calibri" panose="020F0502020204030204" pitchFamily="34" charset="0"/>
              </a:rPr>
              <a:t>elderly </a:t>
            </a:r>
            <a:r>
              <a:rPr lang="en-US" sz="2400" dirty="0">
                <a:latin typeface="Calibri" panose="020F0502020204030204" pitchFamily="34" charset="0"/>
              </a:rPr>
              <a:t>patient with recent onset of </a:t>
            </a:r>
            <a:r>
              <a:rPr lang="en-US" sz="2400" b="1" dirty="0" smtClean="0">
                <a:latin typeface="Calibri" panose="020F0502020204030204" pitchFamily="34" charset="0"/>
              </a:rPr>
              <a:t>dysphagia and </a:t>
            </a:r>
            <a:r>
              <a:rPr lang="en-US" sz="2400" b="1" dirty="0">
                <a:latin typeface="Calibri" panose="020F0502020204030204" pitchFamily="34" charset="0"/>
              </a:rPr>
              <a:t>weight loss</a:t>
            </a:r>
            <a:r>
              <a:rPr lang="en-US" sz="2400" dirty="0">
                <a:latin typeface="Calibri" panose="020F0502020204030204" pitchFamily="34" charset="0"/>
              </a:rPr>
              <a:t>.</a:t>
            </a:r>
          </a:p>
        </p:txBody>
      </p:sp>
      <p:sp>
        <p:nvSpPr>
          <p:cNvPr id="7" name="Slide Number Placeholder 6"/>
          <p:cNvSpPr>
            <a:spLocks noGrp="1"/>
          </p:cNvSpPr>
          <p:nvPr>
            <p:ph type="sldNum" sz="quarter" idx="12"/>
          </p:nvPr>
        </p:nvSpPr>
        <p:spPr/>
        <p:txBody>
          <a:bodyPr/>
          <a:lstStyle/>
          <a:p>
            <a:fld id="{03BAC9BE-3338-413A-B403-5EC6FF6D1401}" type="slidenum">
              <a:rPr lang="en-US" smtClean="0"/>
              <a:t>60</a:t>
            </a:fld>
            <a:endParaRPr lang="en-US"/>
          </a:p>
        </p:txBody>
      </p:sp>
    </p:spTree>
    <p:extLst>
      <p:ext uri="{BB962C8B-B14F-4D97-AF65-F5344CB8AC3E}">
        <p14:creationId xmlns:p14="http://schemas.microsoft.com/office/powerpoint/2010/main" val="3701647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Summary</a:t>
            </a:r>
            <a:br>
              <a:rPr lang="en-US" dirty="0" smtClean="0">
                <a:latin typeface="Calibri" panose="020F0502020204030204" pitchFamily="34" charset="0"/>
              </a:rPr>
            </a:br>
            <a:r>
              <a:rPr lang="en-US" dirty="0" smtClean="0">
                <a:latin typeface="Calibri" panose="020F0502020204030204" pitchFamily="34" charset="0"/>
              </a:rPr>
              <a:t>A </a:t>
            </a:r>
            <a:r>
              <a:rPr lang="en-US" b="1" dirty="0" smtClean="0">
                <a:latin typeface="Calibri" panose="020F0502020204030204" pitchFamily="34" charset="0"/>
              </a:rPr>
              <a:t>Normal EFT profile </a:t>
            </a:r>
            <a:r>
              <a:rPr lang="en-US" dirty="0" smtClean="0">
                <a:latin typeface="Calibri" panose="020F0502020204030204" pitchFamily="34" charset="0"/>
              </a:rPr>
              <a:t>include</a:t>
            </a:r>
            <a:endParaRPr lang="en-US" dirty="0">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sz="2400" b="1" dirty="0" smtClean="0">
                <a:latin typeface="Calibri" panose="020F0502020204030204" pitchFamily="34" charset="0"/>
              </a:rPr>
              <a:t>Esophageal manometry </a:t>
            </a:r>
            <a:r>
              <a:rPr lang="en-US" sz="2400" dirty="0" smtClean="0">
                <a:latin typeface="Calibri" panose="020F0502020204030204" pitchFamily="34" charset="0"/>
              </a:rPr>
              <a:t>showing a normal peristaltic wave progression and amplitude along with a complete LOS relaxation with a swallow</a:t>
            </a:r>
          </a:p>
          <a:p>
            <a:r>
              <a:rPr lang="en-US" sz="2400" b="1" dirty="0">
                <a:latin typeface="Calibri" panose="020F0502020204030204" pitchFamily="34" charset="0"/>
              </a:rPr>
              <a:t>24 Hour Esophageal </a:t>
            </a:r>
            <a:r>
              <a:rPr lang="en-US" sz="2400" b="1" dirty="0" smtClean="0">
                <a:latin typeface="Calibri" panose="020F0502020204030204" pitchFamily="34" charset="0"/>
              </a:rPr>
              <a:t>pH </a:t>
            </a:r>
            <a:r>
              <a:rPr lang="en-US" sz="2400" dirty="0" smtClean="0">
                <a:latin typeface="Calibri" panose="020F0502020204030204" pitchFamily="34" charset="0"/>
              </a:rPr>
              <a:t>showing a pH &gt;4 of greater than 98.5% of the 24 hour monitored period</a:t>
            </a:r>
          </a:p>
          <a:p>
            <a:r>
              <a:rPr lang="en-US" sz="2400" dirty="0" smtClean="0">
                <a:latin typeface="Calibri" panose="020F0502020204030204" pitchFamily="34" charset="0"/>
              </a:rPr>
              <a:t>A </a:t>
            </a:r>
            <a:r>
              <a:rPr lang="en-US" sz="2400" b="1" dirty="0" smtClean="0">
                <a:latin typeface="Calibri" panose="020F0502020204030204" pitchFamily="34" charset="0"/>
              </a:rPr>
              <a:t>negative Bernstein test </a:t>
            </a:r>
            <a:r>
              <a:rPr lang="en-US" sz="2400" dirty="0" smtClean="0">
                <a:latin typeface="Calibri" panose="020F0502020204030204" pitchFamily="34" charset="0"/>
              </a:rPr>
              <a:t>and an </a:t>
            </a:r>
            <a:r>
              <a:rPr lang="en-US" sz="2400" b="1" dirty="0" smtClean="0">
                <a:latin typeface="Calibri" panose="020F0502020204030204" pitchFamily="34" charset="0"/>
              </a:rPr>
              <a:t>acid clearing test</a:t>
            </a:r>
            <a:r>
              <a:rPr lang="en-US" sz="2400" dirty="0" smtClean="0">
                <a:latin typeface="Calibri" panose="020F0502020204030204" pitchFamily="34" charset="0"/>
              </a:rPr>
              <a:t> of less than 10 swallows</a:t>
            </a:r>
          </a:p>
          <a:p>
            <a:r>
              <a:rPr lang="en-US" sz="2400" dirty="0" smtClean="0">
                <a:latin typeface="Calibri" panose="020F0502020204030204" pitchFamily="34" charset="0"/>
              </a:rPr>
              <a:t>A </a:t>
            </a:r>
            <a:r>
              <a:rPr lang="en-US" sz="2400" b="1" dirty="0" smtClean="0">
                <a:latin typeface="Calibri" panose="020F0502020204030204" pitchFamily="34" charset="0"/>
              </a:rPr>
              <a:t>barium swallow fluoroscopy </a:t>
            </a:r>
            <a:r>
              <a:rPr lang="en-US" sz="2400" b="1" dirty="0" smtClean="0">
                <a:latin typeface="Calibri" panose="020F0502020204030204" pitchFamily="34" charset="0"/>
              </a:rPr>
              <a:t>&amp; </a:t>
            </a:r>
            <a:r>
              <a:rPr lang="en-US" sz="2400" b="1" dirty="0" smtClean="0">
                <a:latin typeface="Calibri" panose="020F0502020204030204" pitchFamily="34" charset="0"/>
              </a:rPr>
              <a:t>x-ray </a:t>
            </a:r>
            <a:r>
              <a:rPr lang="en-US" sz="2400" dirty="0" smtClean="0">
                <a:latin typeface="Calibri" panose="020F0502020204030204" pitchFamily="34" charset="0"/>
              </a:rPr>
              <a:t>showing </a:t>
            </a:r>
            <a:r>
              <a:rPr lang="en-US" sz="2400" dirty="0">
                <a:latin typeface="Calibri" panose="020F0502020204030204" pitchFamily="34" charset="0"/>
              </a:rPr>
              <a:t>normal size, shape, position, patency and filling of the esophagus </a:t>
            </a:r>
            <a:r>
              <a:rPr lang="en-US" sz="2400" dirty="0" smtClean="0">
                <a:latin typeface="Calibri" panose="020F0502020204030204" pitchFamily="34" charset="0"/>
              </a:rPr>
              <a:t>and an absent reflux</a:t>
            </a:r>
          </a:p>
          <a:p>
            <a:endParaRPr lang="en-US" sz="2400" dirty="0" smtClean="0">
              <a:latin typeface="Calibri" panose="020F0502020204030204" pitchFamily="34" charset="0"/>
            </a:endParaRPr>
          </a:p>
          <a:p>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61</a:t>
            </a:fld>
            <a:endParaRPr lang="en-US"/>
          </a:p>
        </p:txBody>
      </p:sp>
    </p:spTree>
    <p:extLst>
      <p:ext uri="{BB962C8B-B14F-4D97-AF65-F5344CB8AC3E}">
        <p14:creationId xmlns:p14="http://schemas.microsoft.com/office/powerpoint/2010/main" val="358994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p:nvPr>
        </p:nvSpPr>
        <p:spPr>
          <a:xfrm>
            <a:off x="11208115" y="6485084"/>
            <a:ext cx="855356" cy="290290"/>
          </a:xfrm>
        </p:spPr>
        <p:txBody>
          <a:bodyPr>
            <a:normAutofit/>
          </a:bodyPr>
          <a:lstStyle/>
          <a:p>
            <a:r>
              <a:rPr lang="en-US" sz="1200" dirty="0" smtClean="0"/>
              <a:t>sengukoi</a:t>
            </a:r>
            <a:endParaRPr lang="en-US" sz="1200" dirty="0"/>
          </a:p>
        </p:txBody>
      </p:sp>
    </p:spTree>
    <p:extLst>
      <p:ext uri="{BB962C8B-B14F-4D97-AF65-F5344CB8AC3E}">
        <p14:creationId xmlns:p14="http://schemas.microsoft.com/office/powerpoint/2010/main" val="3598860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Symptoms of disorders of esophageal function</a:t>
            </a:r>
            <a:br>
              <a:rPr lang="en-US" dirty="0">
                <a:latin typeface="Calibri" panose="020F0502020204030204" pitchFamily="34" charset="0"/>
              </a:rPr>
            </a:br>
            <a:r>
              <a:rPr lang="en-US" dirty="0" smtClean="0">
                <a:latin typeface="Calibri" panose="020F0502020204030204" pitchFamily="34" charset="0"/>
              </a:rPr>
              <a:t>Heartburn</a:t>
            </a:r>
            <a:endParaRPr lang="en-US" dirty="0"/>
          </a:p>
        </p:txBody>
      </p:sp>
      <p:sp>
        <p:nvSpPr>
          <p:cNvPr id="3" name="Content Placeholder 2"/>
          <p:cNvSpPr>
            <a:spLocks noGrp="1"/>
          </p:cNvSpPr>
          <p:nvPr>
            <p:ph idx="1"/>
          </p:nvPr>
        </p:nvSpPr>
        <p:spPr>
          <a:xfrm>
            <a:off x="2342508" y="2133600"/>
            <a:ext cx="2928135" cy="3777622"/>
          </a:xfrm>
        </p:spPr>
        <p:txBody>
          <a:bodyPr>
            <a:noAutofit/>
          </a:bodyPr>
          <a:lstStyle/>
          <a:p>
            <a:r>
              <a:rPr lang="en-US" sz="2400" dirty="0" smtClean="0">
                <a:latin typeface="Calibri" panose="020F0502020204030204" pitchFamily="34" charset="0"/>
              </a:rPr>
              <a:t>GERD most common cause of heartburn but first cardiac causes must be ruled out</a:t>
            </a:r>
          </a:p>
          <a:p>
            <a:r>
              <a:rPr lang="en-US" sz="2400" dirty="0">
                <a:latin typeface="Calibri" panose="020F0502020204030204" pitchFamily="34" charset="0"/>
              </a:rPr>
              <a:t>GERD can cause episodes of non-cardiac chest pain that resemble ischemic cardiac pain</a:t>
            </a:r>
          </a:p>
        </p:txBody>
      </p:sp>
      <p:sp>
        <p:nvSpPr>
          <p:cNvPr id="4" name="Slide Number Placeholder 3"/>
          <p:cNvSpPr>
            <a:spLocks noGrp="1"/>
          </p:cNvSpPr>
          <p:nvPr>
            <p:ph type="sldNum" sz="quarter" idx="12"/>
          </p:nvPr>
        </p:nvSpPr>
        <p:spPr/>
        <p:txBody>
          <a:bodyPr/>
          <a:lstStyle/>
          <a:p>
            <a:fld id="{03BAC9BE-3338-413A-B403-5EC6FF6D1401}"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658" y="1905000"/>
            <a:ext cx="6465255" cy="4393058"/>
          </a:xfrm>
          <a:prstGeom prst="rect">
            <a:avLst/>
          </a:prstGeom>
        </p:spPr>
      </p:pic>
    </p:spTree>
    <p:extLst>
      <p:ext uri="{BB962C8B-B14F-4D97-AF65-F5344CB8AC3E}">
        <p14:creationId xmlns:p14="http://schemas.microsoft.com/office/powerpoint/2010/main" val="1256829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Esophageal function tests</a:t>
            </a:r>
            <a:endParaRPr lang="en-US" dirty="0">
              <a:latin typeface="Calibri" panose="020F0502020204030204" pitchFamily="34" charset="0"/>
            </a:endParaRPr>
          </a:p>
        </p:txBody>
      </p:sp>
      <p:sp>
        <p:nvSpPr>
          <p:cNvPr id="3" name="Content Placeholder 2"/>
          <p:cNvSpPr>
            <a:spLocks noGrp="1"/>
          </p:cNvSpPr>
          <p:nvPr>
            <p:ph idx="1"/>
          </p:nvPr>
        </p:nvSpPr>
        <p:spPr>
          <a:xfrm>
            <a:off x="2589212" y="2133599"/>
            <a:ext cx="8915400" cy="4219699"/>
          </a:xfrm>
        </p:spPr>
        <p:txBody>
          <a:bodyPr>
            <a:normAutofit/>
          </a:bodyPr>
          <a:lstStyle/>
          <a:p>
            <a:r>
              <a:rPr lang="en-US" sz="2400" dirty="0" smtClean="0">
                <a:latin typeface="Calibri" panose="020F0502020204030204" pitchFamily="34" charset="0"/>
              </a:rPr>
              <a:t>Used to diagnose the cause of dysphagia and/or heartburn</a:t>
            </a:r>
          </a:p>
          <a:p>
            <a:r>
              <a:rPr lang="en-US" sz="2400" dirty="0" smtClean="0">
                <a:latin typeface="Calibri" panose="020F0502020204030204" pitchFamily="34" charset="0"/>
              </a:rPr>
              <a:t>EFT’s include</a:t>
            </a:r>
          </a:p>
          <a:p>
            <a:pPr marL="457200" indent="-457200">
              <a:buAutoNum type="arabicParenR"/>
            </a:pPr>
            <a:r>
              <a:rPr lang="en-US" sz="2400" dirty="0" smtClean="0">
                <a:latin typeface="Calibri" panose="020F0502020204030204" pitchFamily="34" charset="0"/>
              </a:rPr>
              <a:t>Esophageal Manometry</a:t>
            </a:r>
          </a:p>
          <a:p>
            <a:pPr marL="457200" indent="-457200">
              <a:buAutoNum type="arabicParenR"/>
            </a:pPr>
            <a:r>
              <a:rPr lang="en-US" sz="2400" dirty="0" smtClean="0">
                <a:latin typeface="Calibri" panose="020F0502020204030204" pitchFamily="34" charset="0"/>
              </a:rPr>
              <a:t>24 Hour Esophageal pH monitoring</a:t>
            </a:r>
          </a:p>
          <a:p>
            <a:pPr marL="457200" indent="-457200">
              <a:buAutoNum type="arabicParenR"/>
            </a:pPr>
            <a:r>
              <a:rPr lang="en-US" sz="2400" dirty="0" smtClean="0">
                <a:latin typeface="Calibri" panose="020F0502020204030204" pitchFamily="34" charset="0"/>
              </a:rPr>
              <a:t>Bernstein test and Acid Clearing Test</a:t>
            </a:r>
          </a:p>
          <a:p>
            <a:pPr marL="457200" indent="-457200">
              <a:buAutoNum type="arabicParenR"/>
            </a:pPr>
            <a:r>
              <a:rPr lang="en-US" sz="2400" dirty="0" smtClean="0">
                <a:latin typeface="Calibri" panose="020F0502020204030204" pitchFamily="34" charset="0"/>
              </a:rPr>
              <a:t>X Ray Tests</a:t>
            </a:r>
          </a:p>
          <a:p>
            <a:pPr marL="0" indent="0">
              <a:buNone/>
            </a:pPr>
            <a:r>
              <a:rPr lang="en-US" sz="2400" dirty="0">
                <a:latin typeface="Calibri" panose="020F0502020204030204" pitchFamily="34" charset="0"/>
              </a:rPr>
              <a:t> </a:t>
            </a:r>
            <a:r>
              <a:rPr lang="en-US" sz="2400" dirty="0" smtClean="0">
                <a:latin typeface="Calibri" panose="020F0502020204030204" pitchFamily="34" charset="0"/>
              </a:rPr>
              <a:t>- Barium Swallow Fluoroscopy</a:t>
            </a:r>
          </a:p>
          <a:p>
            <a:pPr marL="0" indent="0">
              <a:buNone/>
            </a:pPr>
            <a:r>
              <a:rPr lang="en-US" sz="2400" dirty="0">
                <a:latin typeface="Calibri" panose="020F0502020204030204" pitchFamily="34" charset="0"/>
              </a:rPr>
              <a:t> </a:t>
            </a:r>
            <a:r>
              <a:rPr lang="en-US" sz="2400" dirty="0" smtClean="0">
                <a:latin typeface="Calibri" panose="020F0502020204030204" pitchFamily="34" charset="0"/>
              </a:rPr>
              <a:t>- Barium Swallow X-Rays</a:t>
            </a:r>
          </a:p>
          <a:p>
            <a:pPr marL="0" indent="0">
              <a:buNone/>
            </a:pPr>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8</a:t>
            </a:fld>
            <a:endParaRPr lang="en-US"/>
          </a:p>
        </p:txBody>
      </p:sp>
    </p:spTree>
    <p:extLst>
      <p:ext uri="{BB962C8B-B14F-4D97-AF65-F5344CB8AC3E}">
        <p14:creationId xmlns:p14="http://schemas.microsoft.com/office/powerpoint/2010/main" val="460811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Esophageal Manometry</a:t>
            </a:r>
            <a:endParaRPr lang="en-US" dirty="0">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sz="2400" dirty="0" smtClean="0">
                <a:latin typeface="Calibri" panose="020F0502020204030204" pitchFamily="34" charset="0"/>
              </a:rPr>
              <a:t>Preparation</a:t>
            </a:r>
          </a:p>
          <a:p>
            <a:r>
              <a:rPr lang="en-US" sz="2400" dirty="0" smtClean="0">
                <a:latin typeface="Calibri" panose="020F0502020204030204" pitchFamily="34" charset="0"/>
              </a:rPr>
              <a:t>Procedure</a:t>
            </a:r>
          </a:p>
          <a:p>
            <a:r>
              <a:rPr lang="en-US" sz="2400" dirty="0" smtClean="0">
                <a:latin typeface="Calibri" panose="020F0502020204030204" pitchFamily="34" charset="0"/>
              </a:rPr>
              <a:t>Risks</a:t>
            </a:r>
          </a:p>
          <a:p>
            <a:r>
              <a:rPr lang="en-US" sz="2400" dirty="0" smtClean="0">
                <a:latin typeface="Calibri" panose="020F0502020204030204" pitchFamily="34" charset="0"/>
              </a:rPr>
              <a:t>Normal results</a:t>
            </a:r>
          </a:p>
          <a:p>
            <a:r>
              <a:rPr lang="en-US" sz="2400" dirty="0" smtClean="0">
                <a:latin typeface="Calibri" panose="020F0502020204030204" pitchFamily="34" charset="0"/>
              </a:rPr>
              <a:t>Abnormal results &amp; their interpretation</a:t>
            </a:r>
            <a:endParaRPr lang="en-US" sz="2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3BAC9BE-3338-413A-B403-5EC6FF6D1401}" type="slidenum">
              <a:rPr lang="en-US" smtClean="0"/>
              <a:t>9</a:t>
            </a:fld>
            <a:endParaRPr lang="en-US"/>
          </a:p>
        </p:txBody>
      </p:sp>
    </p:spTree>
    <p:extLst>
      <p:ext uri="{BB962C8B-B14F-4D97-AF65-F5344CB8AC3E}">
        <p14:creationId xmlns:p14="http://schemas.microsoft.com/office/powerpoint/2010/main" val="3246393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1156</TotalTime>
  <Words>2714</Words>
  <Application>Microsoft Office PowerPoint</Application>
  <PresentationFormat>Widescreen</PresentationFormat>
  <Paragraphs>298</Paragraphs>
  <Slides>62</Slides>
  <Notes>23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Century Gothic</vt:lpstr>
      <vt:lpstr>Wingdings 3</vt:lpstr>
      <vt:lpstr>Wisp</vt:lpstr>
      <vt:lpstr>Esophageal Function Tests</vt:lpstr>
      <vt:lpstr>Functions Of The Esophagus</vt:lpstr>
      <vt:lpstr>Normal Peristalsis Of The Esophagus</vt:lpstr>
      <vt:lpstr>Functions Of The Esophagus</vt:lpstr>
      <vt:lpstr>Gastroesophageal Junction</vt:lpstr>
      <vt:lpstr>Symptoms of disorders of esophageal function Dysphagia</vt:lpstr>
      <vt:lpstr>Symptoms of disorders of esophageal function Heartburn</vt:lpstr>
      <vt:lpstr>Esophageal function tests</vt:lpstr>
      <vt:lpstr>Esophageal Manometry</vt:lpstr>
      <vt:lpstr>Esophageal Manometry Preparation</vt:lpstr>
      <vt:lpstr>Esophageal Manometry Procedure</vt:lpstr>
      <vt:lpstr>Esophageal Manometry Risks</vt:lpstr>
      <vt:lpstr>Esophageal Manometry Normal Result</vt:lpstr>
      <vt:lpstr>Normal Tracing</vt:lpstr>
      <vt:lpstr>Esophageal Manometry Classification of motility abnormalities</vt:lpstr>
      <vt:lpstr>Esophageal Manometry Classic achalasia tracing</vt:lpstr>
      <vt:lpstr>Esophageal Manometry Diffuse esophageal spasm tracing</vt:lpstr>
      <vt:lpstr>Esophageal Manometry Nut cracker esophagus tracing</vt:lpstr>
      <vt:lpstr>Esophageal Manometry Ineffective esophageal motility tracing</vt:lpstr>
      <vt:lpstr>24 Hour Esophageal pH monitoring </vt:lpstr>
      <vt:lpstr>24 Hour Esophageal pH monitoring Preparation</vt:lpstr>
      <vt:lpstr>PowerPoint Presentation</vt:lpstr>
      <vt:lpstr>24 Hour Esophageal pH monitoring  Risks</vt:lpstr>
      <vt:lpstr>24 Hour Esophageal pH monitoring Normal Results</vt:lpstr>
      <vt:lpstr>24 Hour Esophageal pH monitoring Normal Results - Parameters</vt:lpstr>
      <vt:lpstr>24 Hour Esophageal pH monitoring Normal Results - Parameters</vt:lpstr>
      <vt:lpstr>24 Hour Esophageal pH tracing Patient with GERD</vt:lpstr>
      <vt:lpstr>24 Hour Esophageal pH monitoring – True Reflex vs Faulty Electrode</vt:lpstr>
      <vt:lpstr>24 Hour Esophageal pH monitoring Normal Results - Parameters</vt:lpstr>
      <vt:lpstr>24 Hour Esophageal pH monitoring Symptom correlation</vt:lpstr>
      <vt:lpstr> Bernstein test </vt:lpstr>
      <vt:lpstr>Acid Clearing Test</vt:lpstr>
      <vt:lpstr>Barium Swallow Fluoroscopy</vt:lpstr>
      <vt:lpstr>Barium Swallow Fluoroscopy Preparation</vt:lpstr>
      <vt:lpstr>PowerPoint Presentation</vt:lpstr>
      <vt:lpstr>PowerPoint Presentation</vt:lpstr>
      <vt:lpstr>Barium Swallow Fluoroscopy Risks</vt:lpstr>
      <vt:lpstr>Esophageal Function Test Barium Swallow X Ray (Single &amp; Double Contrast)</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Barium Swallow Images</vt:lpstr>
      <vt:lpstr>Summary A Normal EFT profile include</vt:lpstr>
      <vt:lpstr>sengukoi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Esophageal Function Tests</dc:title>
  <dc:creator>Ravi Kummamuru</dc:creator>
  <cp:lastModifiedBy>Ravi Kummamuru</cp:lastModifiedBy>
  <cp:revision>51</cp:revision>
  <dcterms:created xsi:type="dcterms:W3CDTF">2015-10-09T06:28:57Z</dcterms:created>
  <dcterms:modified xsi:type="dcterms:W3CDTF">2015-10-12T06:19:02Z</dcterms:modified>
</cp:coreProperties>
</file>