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71" r:id="rId17"/>
    <p:sldId id="272" r:id="rId18"/>
    <p:sldId id="287" r:id="rId19"/>
    <p:sldId id="288" r:id="rId20"/>
    <p:sldId id="289" r:id="rId21"/>
    <p:sldId id="291" r:id="rId22"/>
    <p:sldId id="290" r:id="rId23"/>
    <p:sldId id="273" r:id="rId24"/>
    <p:sldId id="277" r:id="rId25"/>
    <p:sldId id="274" r:id="rId26"/>
    <p:sldId id="275" r:id="rId27"/>
    <p:sldId id="276" r:id="rId28"/>
    <p:sldId id="281" r:id="rId29"/>
    <p:sldId id="278" r:id="rId30"/>
    <p:sldId id="279" r:id="rId31"/>
    <p:sldId id="280" r:id="rId32"/>
    <p:sldId id="282" r:id="rId33"/>
    <p:sldId id="283" r:id="rId34"/>
    <p:sldId id="293" r:id="rId35"/>
    <p:sldId id="284" r:id="rId36"/>
    <p:sldId id="285" r:id="rId37"/>
    <p:sldId id="292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81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9C33-07DF-4045-A06C-039563A296E5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7360-62BF-42DE-8AE8-54B5B235A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1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94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protocol –</a:t>
            </a:r>
            <a:r>
              <a:rPr lang="en-US" baseline="0" dirty="0" smtClean="0"/>
              <a:t> Only includes individuals who adhered to the clinical trial instructions as specified in the study protocol. Appropriate when analyzing adverse events</a:t>
            </a:r>
          </a:p>
          <a:p>
            <a:r>
              <a:rPr lang="en-US" baseline="0" dirty="0" smtClean="0"/>
              <a:t>Intention to treat – All patients who are randomly allocated to the Rx are included in the analysis even if non-compliant, protocol violations. To study drug effectiveness, preserve the baseline, preserve the sample size. Helps to compare with per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Efficacy - % reduction in disease incidence in a vaccinated group compared to an unvaccinated group under optimal conditions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 effectiveness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ability of vaccine to prevent outcomes of interest in the “real world”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1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2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Relative</a:t>
            </a:r>
            <a:r>
              <a:rPr lang="en-US" baseline="0" dirty="0" smtClean="0"/>
              <a:t> risk 1 -&gt; No difference in risk</a:t>
            </a:r>
          </a:p>
          <a:p>
            <a:r>
              <a:rPr lang="en-US" baseline="0" dirty="0" smtClean="0"/>
              <a:t>RR &lt; 1 -&gt; Risk less likely in experimental group</a:t>
            </a:r>
          </a:p>
          <a:p>
            <a:r>
              <a:rPr lang="en-US" baseline="0" dirty="0" smtClean="0"/>
              <a:t>RR &gt; 1 -&gt; Risk more likely in experimental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0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95% CI -&gt; With 95% confidence says that the</a:t>
            </a:r>
            <a:r>
              <a:rPr lang="en-US" baseline="0" dirty="0" smtClean="0"/>
              <a:t> true mean of the data lies between the two values.</a:t>
            </a:r>
          </a:p>
          <a:p>
            <a:r>
              <a:rPr lang="en-US" baseline="0" dirty="0" smtClean="0"/>
              <a:t>Mean -&gt; Average of numbers</a:t>
            </a:r>
          </a:p>
          <a:p>
            <a:r>
              <a:rPr lang="en-US" baseline="0" dirty="0" smtClean="0"/>
              <a:t>Median -&gt; Number at halfway in the set</a:t>
            </a:r>
          </a:p>
          <a:p>
            <a:r>
              <a:rPr lang="en-US" baseline="0" dirty="0" smtClean="0"/>
              <a:t>Mode -&gt; Value that appears most often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8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Dengue – Swahili – Evil Spirit</a:t>
            </a:r>
          </a:p>
          <a:p>
            <a:r>
              <a:rPr lang="en-US" dirty="0" smtClean="0"/>
              <a:t>White marking near the</a:t>
            </a:r>
            <a:r>
              <a:rPr lang="en-US" baseline="0" dirty="0" smtClean="0"/>
              <a:t> legs and body.</a:t>
            </a:r>
          </a:p>
          <a:p>
            <a:r>
              <a:rPr lang="en-US" baseline="0" dirty="0" smtClean="0"/>
              <a:t>More commonly bites in the dusk, dawn, indoor, shady places</a:t>
            </a:r>
          </a:p>
          <a:p>
            <a:r>
              <a:rPr lang="en-US" baseline="0" dirty="0" smtClean="0"/>
              <a:t>Also carrier for chikungunya and yellow fever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0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Flavivirus – West Nile,</a:t>
            </a:r>
            <a:r>
              <a:rPr lang="en-US" baseline="0" dirty="0" smtClean="0"/>
              <a:t> Japanese Encephalitis, Yellow Fever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78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Peripheral Vascular Collapse – Assessed by tachycardia,</a:t>
            </a:r>
            <a:r>
              <a:rPr lang="en-US" baseline="0" dirty="0" smtClean="0"/>
              <a:t> cold extremities and increased capillary refill time</a:t>
            </a:r>
          </a:p>
          <a:p>
            <a:r>
              <a:rPr lang="en-US" baseline="0" dirty="0" smtClean="0"/>
              <a:t>Tourniquet test – Inflate the BP cuff to in-between SBP and DBP. </a:t>
            </a:r>
          </a:p>
          <a:p>
            <a:r>
              <a:rPr lang="en-US" baseline="0" dirty="0" smtClean="0"/>
              <a:t>Keep for 5 minutes and then measure the number of petechiae in 1 square inch. </a:t>
            </a:r>
          </a:p>
          <a:p>
            <a:r>
              <a:rPr lang="en-US" baseline="0" dirty="0" smtClean="0"/>
              <a:t>If more than 10, then suggestive of dengue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1 – Healthy volunteers, dose ranging, sub-therapeutic</a:t>
            </a:r>
            <a:r>
              <a:rPr lang="en-US" baseline="0" dirty="0" smtClean="0"/>
              <a:t>, ascending doses, 100.</a:t>
            </a:r>
          </a:p>
          <a:p>
            <a:r>
              <a:rPr lang="en-US" baseline="0" dirty="0" smtClean="0"/>
              <a:t>Stage 2 – Done to assess efficacy and safety of the drug/vaccine, in therapeutic doses, 300.</a:t>
            </a:r>
          </a:p>
          <a:p>
            <a:r>
              <a:rPr lang="en-US" baseline="0" dirty="0" smtClean="0"/>
              <a:t>Stage 3 – Efficacy, safety &amp; effectiveness, in therapeutic doses, 2000.</a:t>
            </a:r>
          </a:p>
          <a:p>
            <a:r>
              <a:rPr lang="en-US" baseline="0" dirty="0" smtClean="0"/>
              <a:t>Stage 4 – Post market surveillance – Getting Rx from physician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Vaccination arm of Sanofi -&gt; Largest multinational company dedicated to vaccination</a:t>
            </a:r>
            <a:r>
              <a:rPr lang="en-US" baseline="0" dirty="0" smtClean="0"/>
              <a:t> -&gt; HQ in France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4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Recombinant</a:t>
            </a:r>
            <a:r>
              <a:rPr lang="en-US" baseline="0" dirty="0" smtClean="0"/>
              <a:t> – Genetically engineered DNA</a:t>
            </a:r>
          </a:p>
          <a:p>
            <a:r>
              <a:rPr lang="en-US" baseline="0" dirty="0" smtClean="0"/>
              <a:t>Live Attenuated – Viable virus but with reduced virulence</a:t>
            </a:r>
          </a:p>
          <a:p>
            <a:r>
              <a:rPr lang="en-US" baseline="0" dirty="0" smtClean="0"/>
              <a:t>Randomization – Computer generated sequence</a:t>
            </a:r>
          </a:p>
          <a:p>
            <a:r>
              <a:rPr lang="en-US" baseline="0" dirty="0" smtClean="0"/>
              <a:t>Controls – Placebo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0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Reactogenicity</a:t>
            </a:r>
            <a:r>
              <a:rPr lang="en-US" baseline="0" dirty="0" smtClean="0"/>
              <a:t> – Property of the vaccine to produce adverse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7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Observer-masked – Double blind study.</a:t>
            </a:r>
            <a:r>
              <a:rPr lang="en-US" baseline="0" dirty="0" smtClean="0"/>
              <a:t> Participants and observers are blinded. Remove the observer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38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3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Cox Regression Model – </a:t>
            </a:r>
            <a:r>
              <a:rPr lang="en-US" i="0" dirty="0" smtClean="0"/>
              <a:t>Method</a:t>
            </a:r>
            <a:r>
              <a:rPr lang="en-US" dirty="0" smtClean="0"/>
              <a:t> for investigating the effect of several variables upon the time a specified event takes to</a:t>
            </a:r>
            <a:r>
              <a:rPr lang="en-US" baseline="0" dirty="0" smtClean="0"/>
              <a:t>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88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values are used to test null hypothesis. P &lt;0.1 -&gt; null hypothesis does not</a:t>
            </a:r>
            <a:r>
              <a:rPr lang="en-US" baseline="0" dirty="0" smtClean="0"/>
              <a:t> hold. P &gt;0.1 -&gt;no evidence that the null hypothesis does not 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7360-62BF-42DE-8AE8-54B5B235AEE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6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15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8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067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3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6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3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9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2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5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4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69B8F-2CC2-4F1D-B818-58FBD44194FA}" type="datetimeFigureOut">
              <a:rPr lang="en-US" smtClean="0"/>
              <a:t>01-Oct-15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F04E94-7B9A-486C-B025-9FC0590F4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Efficacy and long term safety of a dengue vaccine in regions of endemic disease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218053"/>
            <a:ext cx="8915399" cy="1126283"/>
          </a:xfrm>
        </p:spPr>
        <p:txBody>
          <a:bodyPr/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Dr. Ravi (PGY1 - General Medicine)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Trial Oversight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The sponsor designed the trials and </a:t>
            </a:r>
            <a:r>
              <a:rPr lang="en-US" sz="2000" dirty="0" smtClean="0">
                <a:latin typeface="Calibri" panose="020F0502020204030204" pitchFamily="34" charset="0"/>
              </a:rPr>
              <a:t>performed sample </a:t>
            </a:r>
            <a:r>
              <a:rPr lang="en-US" sz="2000" dirty="0">
                <a:latin typeface="Calibri" panose="020F0502020204030204" pitchFamily="34" charset="0"/>
              </a:rPr>
              <a:t>testing and data analyses. The </a:t>
            </a:r>
            <a:r>
              <a:rPr lang="en-US" sz="2000" dirty="0" smtClean="0">
                <a:latin typeface="Calibri" panose="020F0502020204030204" pitchFamily="34" charset="0"/>
              </a:rPr>
              <a:t>investigators </a:t>
            </a:r>
            <a:r>
              <a:rPr lang="en-US" sz="2000" dirty="0">
                <a:latin typeface="Calibri" panose="020F0502020204030204" pitchFamily="34" charset="0"/>
              </a:rPr>
              <a:t>collected the data, and the sponsor and </a:t>
            </a:r>
            <a:r>
              <a:rPr lang="en-US" sz="2000" dirty="0" smtClean="0">
                <a:latin typeface="Calibri" panose="020F0502020204030204" pitchFamily="34" charset="0"/>
              </a:rPr>
              <a:t>the investigators </a:t>
            </a:r>
            <a:r>
              <a:rPr lang="en-US" sz="2000" dirty="0">
                <a:latin typeface="Calibri" panose="020F0502020204030204" pitchFamily="34" charset="0"/>
              </a:rPr>
              <a:t>interpreted the data and </a:t>
            </a:r>
            <a:r>
              <a:rPr lang="en-US" sz="2000" dirty="0" smtClean="0">
                <a:latin typeface="Calibri" panose="020F0502020204030204" pitchFamily="34" charset="0"/>
              </a:rPr>
              <a:t>collaborated </a:t>
            </a:r>
            <a:r>
              <a:rPr lang="en-US" sz="2000" dirty="0">
                <a:latin typeface="Calibri" panose="020F0502020204030204" pitchFamily="34" charset="0"/>
              </a:rPr>
              <a:t>in the preparation of the manuscript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Study Outcomes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All  </a:t>
            </a:r>
            <a:r>
              <a:rPr lang="en-US" sz="2000" dirty="0">
                <a:latin typeface="Calibri" panose="020F0502020204030204" pitchFamily="34" charset="0"/>
              </a:rPr>
              <a:t>analyses that are presented here were pre-specified. Ages refer to the ages </a:t>
            </a:r>
            <a:r>
              <a:rPr lang="en-US" sz="2000" dirty="0" smtClean="0">
                <a:latin typeface="Calibri" panose="020F0502020204030204" pitchFamily="34" charset="0"/>
              </a:rPr>
              <a:t>at initial </a:t>
            </a:r>
            <a:r>
              <a:rPr lang="en-US" sz="2000" dirty="0">
                <a:latin typeface="Calibri" panose="020F0502020204030204" pitchFamily="34" charset="0"/>
              </a:rPr>
              <a:t>enrollment.</a:t>
            </a:r>
          </a:p>
        </p:txBody>
      </p:sp>
    </p:spTree>
    <p:extLst>
      <p:ext uri="{BB962C8B-B14F-4D97-AF65-F5344CB8AC3E}">
        <p14:creationId xmlns:p14="http://schemas.microsoft.com/office/powerpoint/2010/main" val="34057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Methods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Long Term Follow Up Analysis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objective of the follow-up analyses was </a:t>
            </a:r>
            <a:r>
              <a:rPr lang="en-US" sz="2000" dirty="0" smtClean="0">
                <a:latin typeface="Calibri" panose="020F0502020204030204" pitchFamily="34" charset="0"/>
              </a:rPr>
              <a:t>to describe </a:t>
            </a:r>
            <a:r>
              <a:rPr lang="en-US" sz="2000" dirty="0">
                <a:latin typeface="Calibri" panose="020F0502020204030204" pitchFamily="34" charset="0"/>
              </a:rPr>
              <a:t>the long-term safety of the dengue </a:t>
            </a:r>
            <a:r>
              <a:rPr lang="en-US" sz="2000" dirty="0" smtClean="0">
                <a:latin typeface="Calibri" panose="020F0502020204030204" pitchFamily="34" charset="0"/>
              </a:rPr>
              <a:t>candidate </a:t>
            </a:r>
            <a:r>
              <a:rPr lang="en-US" sz="2000" dirty="0">
                <a:latin typeface="Calibri" panose="020F0502020204030204" pitchFamily="34" charset="0"/>
              </a:rPr>
              <a:t>vaccine, as recommended by the </a:t>
            </a:r>
            <a:r>
              <a:rPr lang="en-US" sz="2000" dirty="0" smtClean="0">
                <a:latin typeface="Calibri" panose="020F0502020204030204" pitchFamily="34" charset="0"/>
              </a:rPr>
              <a:t>WHO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verify that </a:t>
            </a:r>
            <a:r>
              <a:rPr lang="en-US" sz="2000" dirty="0" smtClean="0">
                <a:latin typeface="Calibri" panose="020F0502020204030204" pitchFamily="34" charset="0"/>
              </a:rPr>
              <a:t>the immune </a:t>
            </a:r>
            <a:r>
              <a:rPr lang="en-US" sz="2000" dirty="0">
                <a:latin typeface="Calibri" panose="020F0502020204030204" pitchFamily="34" charset="0"/>
              </a:rPr>
              <a:t>response to vaccination does not </a:t>
            </a:r>
            <a:r>
              <a:rPr lang="en-US" sz="2000" dirty="0" smtClean="0">
                <a:latin typeface="Calibri" panose="020F0502020204030204" pitchFamily="34" charset="0"/>
              </a:rPr>
              <a:t>confer a </a:t>
            </a:r>
            <a:r>
              <a:rPr lang="en-US" sz="2000" dirty="0">
                <a:latin typeface="Calibri" panose="020F0502020204030204" pitchFamily="34" charset="0"/>
              </a:rPr>
              <a:t>predisposition to severe </a:t>
            </a:r>
            <a:r>
              <a:rPr lang="en-US" sz="2000" dirty="0" smtClean="0">
                <a:latin typeface="Calibri" panose="020F0502020204030204" pitchFamily="34" charset="0"/>
              </a:rPr>
              <a:t>disease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risk </a:t>
            </a:r>
            <a:r>
              <a:rPr lang="en-US" sz="2000" dirty="0">
                <a:latin typeface="Calibri" panose="020F0502020204030204" pitchFamily="34" charset="0"/>
              </a:rPr>
              <a:t>of severe disease does not increase </a:t>
            </a:r>
            <a:r>
              <a:rPr lang="en-US" sz="2000" dirty="0" smtClean="0">
                <a:latin typeface="Calibri" panose="020F0502020204030204" pitchFamily="34" charset="0"/>
              </a:rPr>
              <a:t>with time </a:t>
            </a:r>
            <a:r>
              <a:rPr lang="en-US" sz="2000" dirty="0">
                <a:latin typeface="Calibri" panose="020F0502020204030204" pitchFamily="34" charset="0"/>
              </a:rPr>
              <a:t>owing to waning titers of </a:t>
            </a:r>
            <a:r>
              <a:rPr lang="en-US" sz="2000" dirty="0" smtClean="0">
                <a:latin typeface="Calibri" panose="020F0502020204030204" pitchFamily="34" charset="0"/>
              </a:rPr>
              <a:t>vaccine-induced antibodies </a:t>
            </a:r>
            <a:r>
              <a:rPr lang="en-US" sz="2000" dirty="0">
                <a:latin typeface="Calibri" panose="020F0502020204030204" pitchFamily="34" charset="0"/>
              </a:rPr>
              <a:t>in persons in whom immunity </a:t>
            </a:r>
            <a:r>
              <a:rPr lang="en-US" sz="2000" dirty="0" smtClean="0">
                <a:latin typeface="Calibri" panose="020F0502020204030204" pitchFamily="34" charset="0"/>
              </a:rPr>
              <a:t>has not </a:t>
            </a:r>
            <a:r>
              <a:rPr lang="en-US" sz="2000" dirty="0">
                <a:latin typeface="Calibri" panose="020F0502020204030204" pitchFamily="34" charset="0"/>
              </a:rPr>
              <a:t>been naturally boosted</a:t>
            </a:r>
          </a:p>
        </p:txBody>
      </p:sp>
    </p:spTree>
    <p:extLst>
      <p:ext uri="{BB962C8B-B14F-4D97-AF65-F5344CB8AC3E}">
        <p14:creationId xmlns:p14="http://schemas.microsoft.com/office/powerpoint/2010/main" val="3070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9253921" cy="44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Pooled Efficacy Analyses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The objective of the pooled CYD14 and </a:t>
            </a:r>
            <a:r>
              <a:rPr lang="en-US" sz="2000" dirty="0" smtClean="0">
                <a:latin typeface="Calibri" panose="020F0502020204030204" pitchFamily="34" charset="0"/>
              </a:rPr>
              <a:t>CYD15 analyses </a:t>
            </a:r>
            <a:r>
              <a:rPr lang="en-US" sz="2000" dirty="0">
                <a:latin typeface="Calibri" panose="020F0502020204030204" pitchFamily="34" charset="0"/>
              </a:rPr>
              <a:t>was to assess the efficacy of </a:t>
            </a:r>
            <a:r>
              <a:rPr lang="en-US" sz="2000" dirty="0" smtClean="0">
                <a:latin typeface="Calibri" panose="020F0502020204030204" pitchFamily="34" charset="0"/>
              </a:rPr>
              <a:t>CYD-TDV against </a:t>
            </a:r>
            <a:r>
              <a:rPr lang="en-US" sz="2000" dirty="0">
                <a:latin typeface="Calibri" panose="020F0502020204030204" pitchFamily="34" charset="0"/>
              </a:rPr>
              <a:t>virologically confirmed dengue, </a:t>
            </a:r>
            <a:r>
              <a:rPr lang="en-US" sz="2000" dirty="0" smtClean="0">
                <a:latin typeface="Calibri" panose="020F0502020204030204" pitchFamily="34" charset="0"/>
              </a:rPr>
              <a:t>hospitalization </a:t>
            </a:r>
            <a:r>
              <a:rPr lang="en-US" sz="2000" dirty="0">
                <a:latin typeface="Calibri" panose="020F0502020204030204" pitchFamily="34" charset="0"/>
              </a:rPr>
              <a:t>for dengue, and severe </a:t>
            </a:r>
            <a:r>
              <a:rPr lang="en-US" sz="2000" dirty="0" smtClean="0">
                <a:latin typeface="Calibri" panose="020F0502020204030204" pitchFamily="34" charset="0"/>
              </a:rPr>
              <a:t>illness</a:t>
            </a:r>
          </a:p>
          <a:p>
            <a:pPr marL="0" indent="0">
              <a:buNone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Data </a:t>
            </a:r>
            <a:r>
              <a:rPr lang="en-US" sz="2000" b="1" dirty="0">
                <a:latin typeface="Calibri" panose="020F0502020204030204" pitchFamily="34" charset="0"/>
              </a:rPr>
              <a:t>Sets Included In The </a:t>
            </a:r>
            <a:r>
              <a:rPr lang="en-US" sz="2000" b="1" dirty="0" smtClean="0">
                <a:latin typeface="Calibri" panose="020F0502020204030204" pitchFamily="34" charset="0"/>
              </a:rPr>
              <a:t>Analysis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Safety </a:t>
            </a:r>
            <a:r>
              <a:rPr lang="en-US" sz="2000" dirty="0">
                <a:latin typeface="Calibri" panose="020F0502020204030204" pitchFamily="34" charset="0"/>
              </a:rPr>
              <a:t>analysis set included participants </a:t>
            </a:r>
            <a:r>
              <a:rPr lang="en-US" sz="2000" dirty="0" smtClean="0">
                <a:latin typeface="Calibri" panose="020F0502020204030204" pitchFamily="34" charset="0"/>
              </a:rPr>
              <a:t>who had </a:t>
            </a:r>
            <a:r>
              <a:rPr lang="en-US" sz="2000" dirty="0">
                <a:latin typeface="Calibri" panose="020F0502020204030204" pitchFamily="34" charset="0"/>
              </a:rPr>
              <a:t>received at least one dose of </a:t>
            </a:r>
            <a:r>
              <a:rPr lang="en-US" sz="2000" dirty="0" smtClean="0">
                <a:latin typeface="Calibri" panose="020F0502020204030204" pitchFamily="34" charset="0"/>
              </a:rPr>
              <a:t>vaccine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Pooled </a:t>
            </a:r>
            <a:r>
              <a:rPr lang="en-US" sz="2000" dirty="0">
                <a:latin typeface="Calibri" panose="020F0502020204030204" pitchFamily="34" charset="0"/>
              </a:rPr>
              <a:t>efficacy analysis set </a:t>
            </a:r>
            <a:r>
              <a:rPr lang="en-US" sz="2000" dirty="0" smtClean="0">
                <a:latin typeface="Calibri" panose="020F0502020204030204" pitchFamily="34" charset="0"/>
              </a:rPr>
              <a:t>included participants </a:t>
            </a:r>
            <a:r>
              <a:rPr lang="en-US" sz="2000" dirty="0">
                <a:latin typeface="Calibri" panose="020F0502020204030204" pitchFamily="34" charset="0"/>
              </a:rPr>
              <a:t>who had received three doses </a:t>
            </a:r>
            <a:r>
              <a:rPr lang="en-US" sz="2000" dirty="0" smtClean="0">
                <a:latin typeface="Calibri" panose="020F0502020204030204" pitchFamily="34" charset="0"/>
              </a:rPr>
              <a:t>of vaccine </a:t>
            </a:r>
            <a:r>
              <a:rPr lang="en-US" sz="2000" dirty="0">
                <a:latin typeface="Calibri" panose="020F0502020204030204" pitchFamily="34" charset="0"/>
              </a:rPr>
              <a:t>and who had no </a:t>
            </a:r>
            <a:r>
              <a:rPr lang="en-US" sz="2000" dirty="0" smtClean="0">
                <a:latin typeface="Calibri" panose="020F0502020204030204" pitchFamily="34" charset="0"/>
              </a:rPr>
              <a:t>pre-specified protocol deviations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Statistical Analysis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Calculation of the annual incidence rates (expressed as a percentage)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Number of participants who had atleast one event/Number of participants present at the start of the study </a:t>
            </a:r>
            <a:r>
              <a:rPr lang="en-US" sz="2000" dirty="0" smtClean="0">
                <a:latin typeface="Calibri" panose="020F0502020204030204" pitchFamily="34" charset="0"/>
              </a:rPr>
              <a:t>period</a:t>
            </a:r>
          </a:p>
          <a:p>
            <a:pPr marL="0" indent="0">
              <a:buNone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A </a:t>
            </a:r>
            <a:r>
              <a:rPr lang="en-US" sz="2000" b="1" dirty="0" smtClean="0">
                <a:latin typeface="Calibri" panose="020F0502020204030204" pitchFamily="34" charset="0"/>
              </a:rPr>
              <a:t>Cox </a:t>
            </a:r>
            <a:r>
              <a:rPr lang="en-US" sz="2000" b="1" dirty="0">
                <a:latin typeface="Calibri" panose="020F0502020204030204" pitchFamily="34" charset="0"/>
              </a:rPr>
              <a:t>R</a:t>
            </a:r>
            <a:r>
              <a:rPr lang="en-US" sz="2000" b="1" dirty="0" smtClean="0">
                <a:latin typeface="Calibri" panose="020F0502020204030204" pitchFamily="34" charset="0"/>
              </a:rPr>
              <a:t>egression </a:t>
            </a:r>
            <a:r>
              <a:rPr lang="en-US" sz="2000" b="1" dirty="0">
                <a:latin typeface="Calibri" panose="020F0502020204030204" pitchFamily="34" charset="0"/>
              </a:rPr>
              <a:t>M</a:t>
            </a:r>
            <a:r>
              <a:rPr lang="en-US" sz="2000" b="1" dirty="0" smtClean="0">
                <a:latin typeface="Calibri" panose="020F0502020204030204" pitchFamily="34" charset="0"/>
              </a:rPr>
              <a:t>odel </a:t>
            </a:r>
            <a:r>
              <a:rPr lang="en-US" sz="2000" dirty="0" smtClean="0">
                <a:latin typeface="Calibri" panose="020F0502020204030204" pitchFamily="34" charset="0"/>
              </a:rPr>
              <a:t>was used to estimate the pooled vaccine efficacy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An </a:t>
            </a:r>
            <a:r>
              <a:rPr lang="en-US" sz="2000" dirty="0">
                <a:latin typeface="Calibri" panose="020F0502020204030204" pitchFamily="34" charset="0"/>
              </a:rPr>
              <a:t>analysis of interaction </a:t>
            </a:r>
            <a:r>
              <a:rPr lang="en-US" sz="2000" dirty="0" smtClean="0">
                <a:latin typeface="Calibri" panose="020F0502020204030204" pitchFamily="34" charset="0"/>
              </a:rPr>
              <a:t>was added </a:t>
            </a:r>
            <a:r>
              <a:rPr lang="en-US" sz="2000" dirty="0">
                <a:latin typeface="Calibri" panose="020F0502020204030204" pitchFamily="34" charset="0"/>
              </a:rPr>
              <a:t>in the model to test for </a:t>
            </a:r>
            <a:r>
              <a:rPr lang="en-US" sz="2000" dirty="0" smtClean="0">
                <a:latin typeface="Calibri" panose="020F0502020204030204" pitchFamily="34" charset="0"/>
              </a:rPr>
              <a:t>heterogeneity, with </a:t>
            </a:r>
            <a:r>
              <a:rPr lang="en-US" sz="2000" dirty="0">
                <a:latin typeface="Calibri" panose="020F0502020204030204" pitchFamily="34" charset="0"/>
              </a:rPr>
              <a:t>a </a:t>
            </a:r>
            <a:r>
              <a:rPr lang="en-US" sz="2000" b="1" dirty="0" smtClean="0">
                <a:latin typeface="Calibri" panose="020F0502020204030204" pitchFamily="34" charset="0"/>
              </a:rPr>
              <a:t>p </a:t>
            </a:r>
            <a:r>
              <a:rPr lang="en-US" sz="2000" b="1" dirty="0">
                <a:latin typeface="Calibri" panose="020F0502020204030204" pitchFamily="34" charset="0"/>
              </a:rPr>
              <a:t>value of less than 0.10 </a:t>
            </a:r>
            <a:r>
              <a:rPr lang="en-US" sz="2000" dirty="0">
                <a:latin typeface="Calibri" panose="020F0502020204030204" pitchFamily="34" charset="0"/>
              </a:rPr>
              <a:t>considered </a:t>
            </a:r>
            <a:r>
              <a:rPr lang="en-US" sz="2000" dirty="0" smtClean="0">
                <a:latin typeface="Calibri" panose="020F0502020204030204" pitchFamily="34" charset="0"/>
              </a:rPr>
              <a:t>to indicate </a:t>
            </a:r>
            <a:r>
              <a:rPr lang="en-US" sz="2000" dirty="0">
                <a:latin typeface="Calibri" panose="020F0502020204030204" pitchFamily="34" charset="0"/>
              </a:rPr>
              <a:t>statistical significance. Suspected </a:t>
            </a:r>
            <a:r>
              <a:rPr lang="en-US" sz="2000" dirty="0" smtClean="0">
                <a:latin typeface="Calibri" panose="020F0502020204030204" pitchFamily="34" charset="0"/>
              </a:rPr>
              <a:t>interactions </a:t>
            </a:r>
            <a:r>
              <a:rPr lang="en-US" sz="2000" dirty="0">
                <a:latin typeface="Calibri" panose="020F0502020204030204" pitchFamily="34" charset="0"/>
              </a:rPr>
              <a:t>were assessed for their clinical and </a:t>
            </a:r>
            <a:r>
              <a:rPr lang="en-US" sz="2000" dirty="0" smtClean="0">
                <a:latin typeface="Calibri" panose="020F0502020204030204" pitchFamily="34" charset="0"/>
              </a:rPr>
              <a:t>statistical </a:t>
            </a:r>
            <a:r>
              <a:rPr lang="en-US" sz="2000" dirty="0">
                <a:latin typeface="Calibri" panose="020F0502020204030204" pitchFamily="34" charset="0"/>
              </a:rPr>
              <a:t>relevance.</a:t>
            </a:r>
          </a:p>
        </p:txBody>
      </p:sp>
    </p:spTree>
    <p:extLst>
      <p:ext uri="{BB962C8B-B14F-4D97-AF65-F5344CB8AC3E}">
        <p14:creationId xmlns:p14="http://schemas.microsoft.com/office/powerpoint/2010/main" val="13690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Methods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" y="1244907"/>
            <a:ext cx="11966006" cy="4858438"/>
          </a:xfrm>
        </p:spPr>
      </p:pic>
    </p:spTree>
    <p:extLst>
      <p:ext uri="{BB962C8B-B14F-4D97-AF65-F5344CB8AC3E}">
        <p14:creationId xmlns:p14="http://schemas.microsoft.com/office/powerpoint/2010/main" val="16561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Results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Pooled Analysis For </a:t>
            </a:r>
            <a:r>
              <a:rPr lang="en-US" sz="2000" b="1" dirty="0">
                <a:latin typeface="Calibri" panose="020F0502020204030204" pitchFamily="34" charset="0"/>
              </a:rPr>
              <a:t>V</a:t>
            </a:r>
            <a:r>
              <a:rPr lang="en-US" sz="2000" b="1" dirty="0" smtClean="0">
                <a:latin typeface="Calibri" panose="020F0502020204030204" pitchFamily="34" charset="0"/>
              </a:rPr>
              <a:t>accine </a:t>
            </a:r>
            <a:r>
              <a:rPr lang="en-US" sz="2000" b="1" dirty="0">
                <a:latin typeface="Calibri" panose="020F0502020204030204" pitchFamily="34" charset="0"/>
              </a:rPr>
              <a:t>E</a:t>
            </a:r>
            <a:r>
              <a:rPr lang="en-US" sz="2000" b="1" dirty="0" smtClean="0">
                <a:latin typeface="Calibri" panose="020F0502020204030204" pitchFamily="34" charset="0"/>
              </a:rPr>
              <a:t>fficacy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Efficacies were higher </a:t>
            </a:r>
            <a:r>
              <a:rPr lang="en-US" sz="2000" dirty="0">
                <a:latin typeface="Calibri" panose="020F0502020204030204" pitchFamily="34" charset="0"/>
              </a:rPr>
              <a:t>among participants who were 9 years </a:t>
            </a:r>
            <a:r>
              <a:rPr lang="en-US" sz="2000" dirty="0" smtClean="0">
                <a:latin typeface="Calibri" panose="020F0502020204030204" pitchFamily="34" charset="0"/>
              </a:rPr>
              <a:t>of age </a:t>
            </a:r>
            <a:r>
              <a:rPr lang="en-US" sz="2000" dirty="0">
                <a:latin typeface="Calibri" panose="020F0502020204030204" pitchFamily="34" charset="0"/>
              </a:rPr>
              <a:t>or older </a:t>
            </a:r>
            <a:r>
              <a:rPr lang="en-US" sz="2000" dirty="0" smtClean="0">
                <a:latin typeface="Calibri" panose="020F0502020204030204" pitchFamily="34" charset="0"/>
              </a:rPr>
              <a:t>(pooled estimate of 65.6%) and </a:t>
            </a:r>
            <a:r>
              <a:rPr lang="en-US" sz="2000" dirty="0">
                <a:latin typeface="Calibri" panose="020F0502020204030204" pitchFamily="34" charset="0"/>
              </a:rPr>
              <a:t>lower among participants </a:t>
            </a:r>
            <a:r>
              <a:rPr lang="en-US" sz="2000" dirty="0" smtClean="0">
                <a:latin typeface="Calibri" panose="020F0502020204030204" pitchFamily="34" charset="0"/>
              </a:rPr>
              <a:t>who were </a:t>
            </a:r>
            <a:r>
              <a:rPr lang="en-US" sz="2000" dirty="0">
                <a:latin typeface="Calibri" panose="020F0502020204030204" pitchFamily="34" charset="0"/>
              </a:rPr>
              <a:t>under 9 years of </a:t>
            </a:r>
            <a:r>
              <a:rPr lang="en-US" sz="2000" dirty="0" smtClean="0">
                <a:latin typeface="Calibri" panose="020F0502020204030204" pitchFamily="34" charset="0"/>
              </a:rPr>
              <a:t>age (pooled estimate of 44.6%).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</a:rPr>
              <a:t>pooled serotype-specific vaccine </a:t>
            </a:r>
            <a:r>
              <a:rPr lang="en-US" sz="2000" b="1" dirty="0" smtClean="0">
                <a:latin typeface="Calibri" panose="020F0502020204030204" pitchFamily="34" charset="0"/>
              </a:rPr>
              <a:t>efficacies </a:t>
            </a:r>
            <a:r>
              <a:rPr lang="en-US" sz="2000" dirty="0" smtClean="0">
                <a:latin typeface="Calibri" panose="020F0502020204030204" pitchFamily="34" charset="0"/>
              </a:rPr>
              <a:t>ranged </a:t>
            </a:r>
            <a:r>
              <a:rPr lang="en-US" sz="2000" dirty="0">
                <a:latin typeface="Calibri" panose="020F0502020204030204" pitchFamily="34" charset="0"/>
              </a:rPr>
              <a:t>from 47.1% (</a:t>
            </a:r>
            <a:r>
              <a:rPr lang="en-US" sz="2000" dirty="0" smtClean="0">
                <a:latin typeface="Calibri" panose="020F0502020204030204" pitchFamily="34" charset="0"/>
              </a:rPr>
              <a:t>95% CI</a:t>
            </a:r>
            <a:r>
              <a:rPr lang="en-US" sz="2000" dirty="0">
                <a:latin typeface="Calibri" panose="020F0502020204030204" pitchFamily="34" charset="0"/>
              </a:rPr>
              <a:t>, 31.3 to 59.2) for serotype 2 to 83.2% (95% </a:t>
            </a:r>
            <a:r>
              <a:rPr lang="en-US" sz="2000" dirty="0" smtClean="0">
                <a:latin typeface="Calibri" panose="020F0502020204030204" pitchFamily="34" charset="0"/>
              </a:rPr>
              <a:t>CI, 76.2 </a:t>
            </a:r>
            <a:r>
              <a:rPr lang="en-US" sz="2000" dirty="0">
                <a:latin typeface="Calibri" panose="020F0502020204030204" pitchFamily="34" charset="0"/>
              </a:rPr>
              <a:t>to 88.2) for serotype 4 among </a:t>
            </a:r>
            <a:r>
              <a:rPr lang="en-US" sz="2000" dirty="0" smtClean="0">
                <a:latin typeface="Calibri" panose="020F0502020204030204" pitchFamily="34" charset="0"/>
              </a:rPr>
              <a:t>participants who </a:t>
            </a:r>
            <a:r>
              <a:rPr lang="en-US" sz="2000" dirty="0">
                <a:latin typeface="Calibri" panose="020F0502020204030204" pitchFamily="34" charset="0"/>
              </a:rPr>
              <a:t>were 9 years of age or older (Fig. 2A).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Among those under the age of 9 years, the </a:t>
            </a:r>
            <a:r>
              <a:rPr lang="en-US" sz="2000" dirty="0" smtClean="0">
                <a:latin typeface="Calibri" panose="020F0502020204030204" pitchFamily="34" charset="0"/>
              </a:rPr>
              <a:t>range was </a:t>
            </a:r>
            <a:r>
              <a:rPr lang="en-US" sz="2000" dirty="0">
                <a:latin typeface="Calibri" panose="020F0502020204030204" pitchFamily="34" charset="0"/>
              </a:rPr>
              <a:t>from 33.6% (95% CI, 1.3 to 55.0) for </a:t>
            </a:r>
            <a:r>
              <a:rPr lang="en-US" sz="2000" dirty="0" smtClean="0">
                <a:latin typeface="Calibri" panose="020F0502020204030204" pitchFamily="34" charset="0"/>
              </a:rPr>
              <a:t>serotype </a:t>
            </a:r>
            <a:r>
              <a:rPr lang="en-US" sz="2000" dirty="0">
                <a:latin typeface="Calibri" panose="020F0502020204030204" pitchFamily="34" charset="0"/>
              </a:rPr>
              <a:t>2 to 62.1% (95% CI, 28.4 to 80.3) for </a:t>
            </a:r>
            <a:r>
              <a:rPr lang="en-US" sz="2000" dirty="0" smtClean="0">
                <a:latin typeface="Calibri" panose="020F0502020204030204" pitchFamily="34" charset="0"/>
              </a:rPr>
              <a:t>serotype </a:t>
            </a:r>
            <a:r>
              <a:rPr lang="en-US" sz="2000" dirty="0"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85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Pooled vaccine efficacy </a:t>
            </a:r>
            <a:r>
              <a:rPr lang="en-US" sz="2000" b="1" dirty="0" smtClean="0">
                <a:latin typeface="Calibri" panose="020F0502020204030204" pitchFamily="34" charset="0"/>
              </a:rPr>
              <a:t>among seropositive </a:t>
            </a:r>
            <a:r>
              <a:rPr lang="en-US" sz="2000" b="1" dirty="0">
                <a:latin typeface="Calibri" panose="020F0502020204030204" pitchFamily="34" charset="0"/>
              </a:rPr>
              <a:t>participants </a:t>
            </a:r>
            <a:r>
              <a:rPr lang="en-US" sz="2000" dirty="0">
                <a:latin typeface="Calibri" panose="020F0502020204030204" pitchFamily="34" charset="0"/>
              </a:rPr>
              <a:t>was 81.9% (95% </a:t>
            </a:r>
            <a:r>
              <a:rPr lang="en-US" sz="2000" dirty="0" smtClean="0">
                <a:latin typeface="Calibri" panose="020F0502020204030204" pitchFamily="34" charset="0"/>
              </a:rPr>
              <a:t>CI, 67.2 </a:t>
            </a:r>
            <a:r>
              <a:rPr lang="en-US" sz="2000" dirty="0">
                <a:latin typeface="Calibri" panose="020F0502020204030204" pitchFamily="34" charset="0"/>
              </a:rPr>
              <a:t>to 90.0) among those who were 9 years </a:t>
            </a:r>
            <a:r>
              <a:rPr lang="en-US" sz="2000" dirty="0" smtClean="0">
                <a:latin typeface="Calibri" panose="020F0502020204030204" pitchFamily="34" charset="0"/>
              </a:rPr>
              <a:t>of age </a:t>
            </a:r>
            <a:r>
              <a:rPr lang="en-US" sz="2000" dirty="0">
                <a:latin typeface="Calibri" panose="020F0502020204030204" pitchFamily="34" charset="0"/>
              </a:rPr>
              <a:t>or </a:t>
            </a:r>
            <a:r>
              <a:rPr lang="en-US" sz="2000" dirty="0" smtClean="0">
                <a:latin typeface="Calibri" panose="020F0502020204030204" pitchFamily="34" charset="0"/>
              </a:rPr>
              <a:t>older. It was 70.1% (</a:t>
            </a:r>
            <a:r>
              <a:rPr lang="en-US" sz="2000" dirty="0">
                <a:latin typeface="Calibri" panose="020F0502020204030204" pitchFamily="34" charset="0"/>
              </a:rPr>
              <a:t>95% CI, 32.3 to 87.3) among those who </a:t>
            </a:r>
            <a:r>
              <a:rPr lang="en-US" sz="2000" dirty="0" smtClean="0">
                <a:latin typeface="Calibri" panose="020F0502020204030204" pitchFamily="34" charset="0"/>
              </a:rPr>
              <a:t>were younger </a:t>
            </a:r>
            <a:r>
              <a:rPr lang="en-US" sz="2000" dirty="0">
                <a:latin typeface="Calibri" panose="020F0502020204030204" pitchFamily="34" charset="0"/>
              </a:rPr>
              <a:t>than 9 years of </a:t>
            </a:r>
            <a:r>
              <a:rPr lang="en-US" sz="2000" dirty="0" smtClean="0">
                <a:latin typeface="Calibri" panose="020F0502020204030204" pitchFamily="34" charset="0"/>
              </a:rPr>
              <a:t>age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Pooled vaccine </a:t>
            </a:r>
            <a:r>
              <a:rPr lang="en-US" sz="2000" dirty="0">
                <a:latin typeface="Calibri" panose="020F0502020204030204" pitchFamily="34" charset="0"/>
              </a:rPr>
              <a:t>efficacies </a:t>
            </a:r>
            <a:r>
              <a:rPr lang="en-US" sz="2000" b="1" dirty="0">
                <a:latin typeface="Calibri" panose="020F0502020204030204" pitchFamily="34" charset="0"/>
              </a:rPr>
              <a:t>against hospitalization </a:t>
            </a:r>
            <a:r>
              <a:rPr lang="en-US" sz="2000" dirty="0" smtClean="0">
                <a:latin typeface="Calibri" panose="020F0502020204030204" pitchFamily="34" charset="0"/>
              </a:rPr>
              <a:t>for dengue among </a:t>
            </a:r>
            <a:r>
              <a:rPr lang="en-US" sz="2000" dirty="0">
                <a:latin typeface="Calibri" panose="020F0502020204030204" pitchFamily="34" charset="0"/>
              </a:rPr>
              <a:t>participants who were 9 years </a:t>
            </a:r>
            <a:r>
              <a:rPr lang="en-US" sz="2000" dirty="0" smtClean="0">
                <a:latin typeface="Calibri" panose="020F0502020204030204" pitchFamily="34" charset="0"/>
              </a:rPr>
              <a:t>of age </a:t>
            </a:r>
            <a:r>
              <a:rPr lang="en-US" sz="2000" dirty="0">
                <a:latin typeface="Calibri" panose="020F0502020204030204" pitchFamily="34" charset="0"/>
              </a:rPr>
              <a:t>or </a:t>
            </a:r>
            <a:r>
              <a:rPr lang="en-US" sz="2000" dirty="0" smtClean="0">
                <a:latin typeface="Calibri" panose="020F0502020204030204" pitchFamily="34" charset="0"/>
              </a:rPr>
              <a:t>older were 80.8</a:t>
            </a:r>
            <a:r>
              <a:rPr lang="en-US" sz="2000" dirty="0">
                <a:latin typeface="Calibri" panose="020F0502020204030204" pitchFamily="34" charset="0"/>
              </a:rPr>
              <a:t>% (95% CI, 70.1 to 87.7) </a:t>
            </a:r>
            <a:r>
              <a:rPr lang="en-US" sz="2000" dirty="0" smtClean="0">
                <a:latin typeface="Calibri" panose="020F0502020204030204" pitchFamily="34" charset="0"/>
              </a:rPr>
              <a:t>as compared </a:t>
            </a:r>
            <a:r>
              <a:rPr lang="en-US" sz="2000" dirty="0">
                <a:latin typeface="Calibri" panose="020F0502020204030204" pitchFamily="34" charset="0"/>
              </a:rPr>
              <a:t>with 56.1% (95% CI, 26.2 to 74.1) </a:t>
            </a:r>
            <a:r>
              <a:rPr lang="en-US" sz="2000" dirty="0" smtClean="0">
                <a:latin typeface="Calibri" panose="020F0502020204030204" pitchFamily="34" charset="0"/>
              </a:rPr>
              <a:t>among participants </a:t>
            </a:r>
            <a:r>
              <a:rPr lang="en-US" sz="2000" dirty="0">
                <a:latin typeface="Calibri" panose="020F0502020204030204" pitchFamily="34" charset="0"/>
              </a:rPr>
              <a:t>under the age of 9 </a:t>
            </a:r>
            <a:r>
              <a:rPr lang="en-US" sz="2000" dirty="0" smtClean="0">
                <a:latin typeface="Calibri" panose="020F0502020204030204" pitchFamily="34" charset="0"/>
              </a:rPr>
              <a:t>years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vaccine efficacies </a:t>
            </a:r>
            <a:r>
              <a:rPr lang="en-US" sz="2000" b="1" dirty="0">
                <a:latin typeface="Calibri" panose="020F0502020204030204" pitchFamily="34" charset="0"/>
              </a:rPr>
              <a:t>against </a:t>
            </a:r>
            <a:r>
              <a:rPr lang="en-US" sz="2000" b="1" dirty="0" smtClean="0">
                <a:latin typeface="Calibri" panose="020F0502020204030204" pitchFamily="34" charset="0"/>
              </a:rPr>
              <a:t>dengue hemorrhagic fever </a:t>
            </a:r>
            <a:r>
              <a:rPr lang="en-US" sz="2000" dirty="0" smtClean="0">
                <a:latin typeface="Calibri" panose="020F0502020204030204" pitchFamily="34" charset="0"/>
              </a:rPr>
              <a:t>were </a:t>
            </a:r>
            <a:r>
              <a:rPr lang="en-US" sz="2000" dirty="0">
                <a:latin typeface="Calibri" panose="020F0502020204030204" pitchFamily="34" charset="0"/>
              </a:rPr>
              <a:t>92.9% (95% CI, 76.1 to </a:t>
            </a:r>
            <a:r>
              <a:rPr lang="en-US" sz="2000" dirty="0" smtClean="0">
                <a:latin typeface="Calibri" panose="020F0502020204030204" pitchFamily="34" charset="0"/>
              </a:rPr>
              <a:t>97.9) and </a:t>
            </a:r>
            <a:r>
              <a:rPr lang="en-US" sz="2000" dirty="0">
                <a:latin typeface="Calibri" panose="020F0502020204030204" pitchFamily="34" charset="0"/>
              </a:rPr>
              <a:t>66.7% (95% CI, −4.7 to 90.2) in the </a:t>
            </a:r>
            <a:r>
              <a:rPr lang="en-US" sz="2000" dirty="0" smtClean="0">
                <a:latin typeface="Calibri" panose="020F0502020204030204" pitchFamily="34" charset="0"/>
              </a:rPr>
              <a:t>two groups respectively 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Interim Long Term Safety Analysis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pooled </a:t>
            </a:r>
            <a:r>
              <a:rPr lang="en-US" sz="2000" b="1" dirty="0" smtClean="0">
                <a:latin typeface="Calibri" panose="020F0502020204030204" pitchFamily="34" charset="0"/>
              </a:rPr>
              <a:t>relative </a:t>
            </a:r>
            <a:r>
              <a:rPr lang="en-US" sz="2000" b="1" dirty="0">
                <a:latin typeface="Calibri" panose="020F0502020204030204" pitchFamily="34" charset="0"/>
              </a:rPr>
              <a:t>risk </a:t>
            </a:r>
            <a:r>
              <a:rPr lang="en-US" sz="2000" dirty="0">
                <a:latin typeface="Calibri" panose="020F0502020204030204" pitchFamily="34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</a:rPr>
              <a:t>hospitalization for </a:t>
            </a:r>
            <a:r>
              <a:rPr lang="en-US" sz="2000" dirty="0">
                <a:latin typeface="Calibri" panose="020F0502020204030204" pitchFamily="34" charset="0"/>
              </a:rPr>
              <a:t>virologically confirmed dengue in the </a:t>
            </a:r>
            <a:r>
              <a:rPr lang="en-US" sz="2000" dirty="0" smtClean="0">
                <a:latin typeface="Calibri" panose="020F0502020204030204" pitchFamily="34" charset="0"/>
              </a:rPr>
              <a:t>vaccine </a:t>
            </a:r>
            <a:r>
              <a:rPr lang="en-US" sz="2000" dirty="0">
                <a:latin typeface="Calibri" panose="020F0502020204030204" pitchFamily="34" charset="0"/>
              </a:rPr>
              <a:t>group as compared with the control </a:t>
            </a:r>
            <a:r>
              <a:rPr lang="en-US" sz="2000" dirty="0" smtClean="0">
                <a:latin typeface="Calibri" panose="020F0502020204030204" pitchFamily="34" charset="0"/>
              </a:rPr>
              <a:t>group was 0.84 (95</a:t>
            </a:r>
            <a:r>
              <a:rPr lang="en-US" sz="2000" dirty="0">
                <a:latin typeface="Calibri" panose="020F0502020204030204" pitchFamily="34" charset="0"/>
              </a:rPr>
              <a:t>% CI, 0.56 to 1.24).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majority of </a:t>
            </a:r>
            <a:r>
              <a:rPr lang="en-US" sz="2000" dirty="0" smtClean="0">
                <a:latin typeface="Calibri" panose="020F0502020204030204" pitchFamily="34" charset="0"/>
              </a:rPr>
              <a:t>patients had </a:t>
            </a:r>
            <a:r>
              <a:rPr lang="en-US" sz="2000" dirty="0">
                <a:latin typeface="Calibri" panose="020F0502020204030204" pitchFamily="34" charset="0"/>
              </a:rPr>
              <a:t>serotype 1 or 2 infection; serotype 4 was </a:t>
            </a:r>
            <a:r>
              <a:rPr lang="en-US" sz="2000" dirty="0" smtClean="0">
                <a:latin typeface="Calibri" panose="020F0502020204030204" pitchFamily="34" charset="0"/>
              </a:rPr>
              <a:t>the least </a:t>
            </a:r>
            <a:r>
              <a:rPr lang="en-US" sz="2000" dirty="0">
                <a:latin typeface="Calibri" panose="020F0502020204030204" pitchFamily="34" charset="0"/>
              </a:rPr>
              <a:t>frequently identified serotype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No clinically </a:t>
            </a:r>
            <a:r>
              <a:rPr lang="en-US" sz="2000" dirty="0" smtClean="0">
                <a:latin typeface="Calibri" panose="020F0502020204030204" pitchFamily="34" charset="0"/>
              </a:rPr>
              <a:t>important </a:t>
            </a:r>
            <a:r>
              <a:rPr lang="en-US" sz="2000" dirty="0">
                <a:latin typeface="Calibri" panose="020F0502020204030204" pitchFamily="34" charset="0"/>
              </a:rPr>
              <a:t>differences in the frequencies of signs </a:t>
            </a:r>
            <a:r>
              <a:rPr lang="en-US" sz="2000" dirty="0" smtClean="0">
                <a:latin typeface="Calibri" panose="020F0502020204030204" pitchFamily="34" charset="0"/>
              </a:rPr>
              <a:t>and symptoms </a:t>
            </a:r>
            <a:r>
              <a:rPr lang="en-US" sz="2000" dirty="0">
                <a:latin typeface="Calibri" panose="020F0502020204030204" pitchFamily="34" charset="0"/>
              </a:rPr>
              <a:t>were observed between the </a:t>
            </a:r>
            <a:r>
              <a:rPr lang="en-US" sz="2000" dirty="0" smtClean="0">
                <a:latin typeface="Calibri" panose="020F0502020204030204" pitchFamily="34" charset="0"/>
              </a:rPr>
              <a:t>vaccine and </a:t>
            </a:r>
            <a:r>
              <a:rPr lang="en-US" sz="2000" dirty="0">
                <a:latin typeface="Calibri" panose="020F0502020204030204" pitchFamily="34" charset="0"/>
              </a:rPr>
              <a:t>control groups, suggesting that there </a:t>
            </a:r>
            <a:r>
              <a:rPr lang="en-US" sz="2000" dirty="0" smtClean="0">
                <a:latin typeface="Calibri" panose="020F0502020204030204" pitchFamily="34" charset="0"/>
              </a:rPr>
              <a:t>were no </a:t>
            </a:r>
            <a:r>
              <a:rPr lang="en-US" sz="2000" dirty="0">
                <a:latin typeface="Calibri" panose="020F0502020204030204" pitchFamily="34" charset="0"/>
              </a:rPr>
              <a:t>vaccine-related changes in the clinical </a:t>
            </a:r>
            <a:r>
              <a:rPr lang="en-US" sz="2000" dirty="0" smtClean="0">
                <a:latin typeface="Calibri" panose="020F0502020204030204" pitchFamily="34" charset="0"/>
              </a:rPr>
              <a:t>picture </a:t>
            </a:r>
            <a:r>
              <a:rPr lang="en-US" sz="2000" dirty="0">
                <a:latin typeface="Calibri" panose="020F0502020204030204" pitchFamily="34" charset="0"/>
              </a:rPr>
              <a:t>of hospitalized participants.</a:t>
            </a:r>
          </a:p>
        </p:txBody>
      </p:sp>
    </p:spTree>
    <p:extLst>
      <p:ext uri="{BB962C8B-B14F-4D97-AF65-F5344CB8AC3E}">
        <p14:creationId xmlns:p14="http://schemas.microsoft.com/office/powerpoint/2010/main" val="31128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Interim Long Term Safety Analysis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All </a:t>
            </a:r>
            <a:r>
              <a:rPr lang="en-US" sz="2000" dirty="0">
                <a:latin typeface="Calibri" panose="020F0502020204030204" pitchFamily="34" charset="0"/>
              </a:rPr>
              <a:t>the participants </a:t>
            </a:r>
            <a:r>
              <a:rPr lang="en-US" sz="2000" dirty="0" smtClean="0">
                <a:latin typeface="Calibri" panose="020F0502020204030204" pitchFamily="34" charset="0"/>
              </a:rPr>
              <a:t>who were </a:t>
            </a:r>
            <a:r>
              <a:rPr lang="en-US" sz="2000" dirty="0">
                <a:latin typeface="Calibri" panose="020F0502020204030204" pitchFamily="34" charset="0"/>
              </a:rPr>
              <a:t>hospitalized for virologically </a:t>
            </a:r>
            <a:r>
              <a:rPr lang="en-US" sz="2000" dirty="0" smtClean="0">
                <a:latin typeface="Calibri" panose="020F0502020204030204" pitchFamily="34" charset="0"/>
              </a:rPr>
              <a:t>confirmed dengue </a:t>
            </a:r>
            <a:r>
              <a:rPr lang="en-US" sz="2000" dirty="0">
                <a:latin typeface="Calibri" panose="020F0502020204030204" pitchFamily="34" charset="0"/>
              </a:rPr>
              <a:t>during follow-up had a full recovery </a:t>
            </a:r>
            <a:r>
              <a:rPr lang="en-US" sz="2000" dirty="0" smtClean="0">
                <a:latin typeface="Calibri" panose="020F0502020204030204" pitchFamily="34" charset="0"/>
              </a:rPr>
              <a:t>after </a:t>
            </a:r>
            <a:r>
              <a:rPr lang="en-US" sz="2000" dirty="0">
                <a:latin typeface="Calibri" panose="020F0502020204030204" pitchFamily="34" charset="0"/>
              </a:rPr>
              <a:t>receiving appropriate supportive treatment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Long Term Follow Up According To Age Group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pooled relative </a:t>
            </a:r>
            <a:r>
              <a:rPr lang="en-US" sz="2000" dirty="0">
                <a:latin typeface="Calibri" panose="020F0502020204030204" pitchFamily="34" charset="0"/>
              </a:rPr>
              <a:t>risks among </a:t>
            </a:r>
            <a:r>
              <a:rPr lang="en-US" sz="2000" dirty="0" smtClean="0">
                <a:latin typeface="Calibri" panose="020F0502020204030204" pitchFamily="34" charset="0"/>
              </a:rPr>
              <a:t>participants </a:t>
            </a:r>
            <a:r>
              <a:rPr lang="en-US" sz="2000" dirty="0">
                <a:latin typeface="Calibri" panose="020F0502020204030204" pitchFamily="34" charset="0"/>
              </a:rPr>
              <a:t>younger than 9 years of age </a:t>
            </a:r>
            <a:r>
              <a:rPr lang="en-US" sz="2000" dirty="0" smtClean="0">
                <a:latin typeface="Calibri" panose="020F0502020204030204" pitchFamily="34" charset="0"/>
              </a:rPr>
              <a:t>was 1.58 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b="1" dirty="0">
                <a:latin typeface="Calibri" panose="020F0502020204030204" pitchFamily="34" charset="0"/>
              </a:rPr>
              <a:t>95% CI</a:t>
            </a:r>
            <a:r>
              <a:rPr lang="en-US" sz="2000" dirty="0">
                <a:latin typeface="Calibri" panose="020F0502020204030204" pitchFamily="34" charset="0"/>
              </a:rPr>
              <a:t>, 0.83 </a:t>
            </a:r>
            <a:r>
              <a:rPr lang="en-US" sz="2000" dirty="0" smtClean="0">
                <a:latin typeface="Calibri" panose="020F0502020204030204" pitchFamily="34" charset="0"/>
              </a:rPr>
              <a:t>to 3.02</a:t>
            </a:r>
            <a:r>
              <a:rPr lang="en-US" sz="2000" dirty="0">
                <a:latin typeface="Calibri" panose="020F0502020204030204" pitchFamily="34" charset="0"/>
              </a:rPr>
              <a:t>), which suggests an overall trend to </a:t>
            </a:r>
            <a:r>
              <a:rPr lang="en-US" sz="2000" dirty="0" smtClean="0">
                <a:latin typeface="Calibri" panose="020F0502020204030204" pitchFamily="34" charset="0"/>
              </a:rPr>
              <a:t>increased </a:t>
            </a:r>
            <a:r>
              <a:rPr lang="en-US" sz="2000" dirty="0">
                <a:latin typeface="Calibri" panose="020F0502020204030204" pitchFamily="34" charset="0"/>
              </a:rPr>
              <a:t>risk in the vaccine </a:t>
            </a:r>
            <a:r>
              <a:rPr lang="en-US" sz="2000" dirty="0" smtClean="0">
                <a:latin typeface="Calibri" panose="020F0502020204030204" pitchFamily="34" charset="0"/>
              </a:rPr>
              <a:t>group.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pooled </a:t>
            </a:r>
            <a:r>
              <a:rPr lang="en-US" sz="2000" dirty="0" smtClean="0">
                <a:latin typeface="Calibri" panose="020F0502020204030204" pitchFamily="34" charset="0"/>
              </a:rPr>
              <a:t>relative </a:t>
            </a:r>
            <a:r>
              <a:rPr lang="en-US" sz="2000" dirty="0">
                <a:latin typeface="Calibri" panose="020F0502020204030204" pitchFamily="34" charset="0"/>
              </a:rPr>
              <a:t>risk among participants who were 9 years </a:t>
            </a:r>
            <a:r>
              <a:rPr lang="en-US" sz="2000" dirty="0" smtClean="0">
                <a:latin typeface="Calibri" panose="020F0502020204030204" pitchFamily="34" charset="0"/>
              </a:rPr>
              <a:t>of age </a:t>
            </a:r>
            <a:r>
              <a:rPr lang="en-US" sz="2000" dirty="0">
                <a:latin typeface="Calibri" panose="020F0502020204030204" pitchFamily="34" charset="0"/>
              </a:rPr>
              <a:t>or older was 0.50 (95% CI, 0.29 to 0.86).</a:t>
            </a:r>
          </a:p>
        </p:txBody>
      </p:sp>
    </p:spTree>
    <p:extLst>
      <p:ext uri="{BB962C8B-B14F-4D97-AF65-F5344CB8AC3E}">
        <p14:creationId xmlns:p14="http://schemas.microsoft.com/office/powerpoint/2010/main" val="39662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986" y="2133600"/>
            <a:ext cx="6312665" cy="407991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Published in the Journal – NEJM, Volume 373, No – 13.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On </a:t>
            </a:r>
            <a:r>
              <a:rPr lang="en-US" sz="2000" b="1" dirty="0" smtClean="0">
                <a:latin typeface="Calibri" panose="020F0502020204030204" pitchFamily="34" charset="0"/>
              </a:rPr>
              <a:t>September 24</a:t>
            </a:r>
            <a:r>
              <a:rPr lang="en-US" sz="2000" b="1" baseline="30000" dirty="0" smtClean="0">
                <a:latin typeface="Calibri" panose="020F0502020204030204" pitchFamily="34" charset="0"/>
              </a:rPr>
              <a:t>th</a:t>
            </a:r>
            <a:r>
              <a:rPr lang="en-US" sz="2000" b="1" dirty="0" smtClean="0">
                <a:latin typeface="Calibri" panose="020F0502020204030204" pitchFamily="34" charset="0"/>
              </a:rPr>
              <a:t> 2015</a:t>
            </a:r>
          </a:p>
          <a:p>
            <a:r>
              <a:rPr lang="en-US" sz="2000" dirty="0">
                <a:latin typeface="Calibri" panose="020F0502020204030204" pitchFamily="34" charset="0"/>
              </a:rPr>
              <a:t>S.R. Hadinegoro, J.L. Arredondo-García, M.R. Capeding, C. Deseda, T. Chotpitayasunondh, R. </a:t>
            </a:r>
            <a:r>
              <a:rPr lang="en-US" sz="2000" dirty="0" smtClean="0">
                <a:latin typeface="Calibri" panose="020F0502020204030204" pitchFamily="34" charset="0"/>
              </a:rPr>
              <a:t>Dietze, H.I</a:t>
            </a:r>
            <a:r>
              <a:rPr lang="en-US" sz="2000" dirty="0">
                <a:latin typeface="Calibri" panose="020F0502020204030204" pitchFamily="34" charset="0"/>
              </a:rPr>
              <a:t>. Hj Muhammad Ismail, H. Reynales, K. Limkittikul, D.M. Rivera-Medina, H.N. Tran, A. </a:t>
            </a:r>
            <a:r>
              <a:rPr lang="en-US" sz="2000" dirty="0" smtClean="0">
                <a:latin typeface="Calibri" panose="020F0502020204030204" pitchFamily="34" charset="0"/>
              </a:rPr>
              <a:t>Bouckenooghe, D</a:t>
            </a:r>
            <a:r>
              <a:rPr lang="en-US" sz="2000" dirty="0">
                <a:latin typeface="Calibri" panose="020F0502020204030204" pitchFamily="34" charset="0"/>
              </a:rPr>
              <a:t>. Chansinghakul, M. Cortés, K. Fanouillere, R. Forrat, C. Frago, S. Gailhardou, N. Jackson, F. </a:t>
            </a:r>
            <a:r>
              <a:rPr lang="en-US" sz="2000" dirty="0" smtClean="0">
                <a:latin typeface="Calibri" panose="020F0502020204030204" pitchFamily="34" charset="0"/>
              </a:rPr>
              <a:t>Noriega, E</a:t>
            </a:r>
            <a:r>
              <a:rPr lang="en-US" sz="2000" dirty="0">
                <a:latin typeface="Calibri" panose="020F0502020204030204" pitchFamily="34" charset="0"/>
              </a:rPr>
              <a:t>. Plennevaux, T.A. Wartel, B. Zambrano, and M. Saville, for the CYD-TDV Dengue Vaccine Working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77" y="2026186"/>
            <a:ext cx="3514725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18" y="371475"/>
            <a:ext cx="38766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Long Term Follow Up According To Age Group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overall pooled estimate of </a:t>
            </a:r>
            <a:r>
              <a:rPr lang="en-US" sz="2000" dirty="0" smtClean="0">
                <a:latin typeface="Calibri" panose="020F0502020204030204" pitchFamily="34" charset="0"/>
              </a:rPr>
              <a:t>the relative </a:t>
            </a:r>
            <a:r>
              <a:rPr lang="en-US" sz="2000" dirty="0">
                <a:latin typeface="Calibri" panose="020F0502020204030204" pitchFamily="34" charset="0"/>
              </a:rPr>
              <a:t>risk of hospitalization for severe </a:t>
            </a:r>
            <a:r>
              <a:rPr lang="en-US" sz="2000" dirty="0" smtClean="0">
                <a:latin typeface="Calibri" panose="020F0502020204030204" pitchFamily="34" charset="0"/>
              </a:rPr>
              <a:t>dengue was </a:t>
            </a:r>
            <a:r>
              <a:rPr lang="en-US" sz="2000" dirty="0">
                <a:latin typeface="Calibri" panose="020F0502020204030204" pitchFamily="34" charset="0"/>
              </a:rPr>
              <a:t>1.50 (95% CI, 0.60 to 3.79) for all the </a:t>
            </a:r>
            <a:r>
              <a:rPr lang="en-US" sz="2000" dirty="0" smtClean="0">
                <a:latin typeface="Calibri" panose="020F0502020204030204" pitchFamily="34" charset="0"/>
              </a:rPr>
              <a:t>participants</a:t>
            </a:r>
            <a:r>
              <a:rPr lang="en-US" sz="2000" dirty="0">
                <a:latin typeface="Calibri" panose="020F0502020204030204" pitchFamily="34" charset="0"/>
              </a:rPr>
              <a:t>, as compared with 0.50 (95% CI, </a:t>
            </a:r>
            <a:r>
              <a:rPr lang="en-US" sz="2000" dirty="0" smtClean="0">
                <a:latin typeface="Calibri" panose="020F0502020204030204" pitchFamily="34" charset="0"/>
              </a:rPr>
              <a:t>0.16 to </a:t>
            </a:r>
            <a:r>
              <a:rPr lang="en-US" sz="2000" dirty="0">
                <a:latin typeface="Calibri" panose="020F0502020204030204" pitchFamily="34" charset="0"/>
              </a:rPr>
              <a:t>1.55) for participants who were 9 years of </a:t>
            </a:r>
            <a:r>
              <a:rPr lang="en-US" sz="2000" dirty="0" smtClean="0">
                <a:latin typeface="Calibri" panose="020F0502020204030204" pitchFamily="34" charset="0"/>
              </a:rPr>
              <a:t>age or </a:t>
            </a:r>
            <a:r>
              <a:rPr lang="en-US" sz="2000" dirty="0">
                <a:latin typeface="Calibri" panose="020F0502020204030204" pitchFamily="34" charset="0"/>
              </a:rPr>
              <a:t>older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6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Summary - Analysis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In summary, some of the </a:t>
            </a:r>
            <a:r>
              <a:rPr lang="en-US" sz="2000" b="1" dirty="0" smtClean="0">
                <a:latin typeface="Calibri" panose="020F0502020204030204" pitchFamily="34" charset="0"/>
              </a:rPr>
              <a:t>pros of </a:t>
            </a:r>
            <a:r>
              <a:rPr lang="en-US" sz="2000" b="1" dirty="0">
                <a:latin typeface="Calibri" panose="020F0502020204030204" pitchFamily="34" charset="0"/>
              </a:rPr>
              <a:t>the vaccine </a:t>
            </a:r>
            <a:r>
              <a:rPr lang="en-US" sz="2000" dirty="0" smtClean="0">
                <a:latin typeface="Calibri" panose="020F0502020204030204" pitchFamily="34" charset="0"/>
              </a:rPr>
              <a:t>are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It offers very good efficacy for older individuals against the severe forms of the disease (92.9% against DHF) and also against hospitalization (80.8%)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The efficacy for older individuals who are seropositive is also high (81.9%)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The efficacy of the vaccine against serotype 4 is high (83.2%)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The pooled relative risk for older individuals is 0.5 indicating good safety profile</a:t>
            </a:r>
          </a:p>
          <a:p>
            <a:pPr marL="457200" indent="-457200">
              <a:buAutoNum type="arabicParenR"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Summary - Analysis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Cons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In summary, some of the </a:t>
            </a:r>
            <a:r>
              <a:rPr lang="en-US" sz="2000" b="1" dirty="0" smtClean="0">
                <a:latin typeface="Calibri" panose="020F0502020204030204" pitchFamily="34" charset="0"/>
              </a:rPr>
              <a:t>cons of the vaccine </a:t>
            </a:r>
            <a:r>
              <a:rPr lang="en-US" sz="2000" dirty="0" smtClean="0">
                <a:latin typeface="Calibri" panose="020F0502020204030204" pitchFamily="34" charset="0"/>
              </a:rPr>
              <a:t>are</a:t>
            </a:r>
          </a:p>
          <a:p>
            <a:pPr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It requires three doses in one year, hence affecting compliance</a:t>
            </a:r>
          </a:p>
          <a:p>
            <a:pPr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Poor efficacy against serotype 2 (47.1%)</a:t>
            </a:r>
          </a:p>
          <a:p>
            <a:pPr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Poor efficacy in dengue naïve individuals (seronegative individuals)</a:t>
            </a:r>
          </a:p>
          <a:p>
            <a:pPr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Lower efficacy in younger individuals (&lt; 9 years of age)</a:t>
            </a:r>
          </a:p>
          <a:p>
            <a:pPr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Enhanced </a:t>
            </a:r>
            <a:r>
              <a:rPr lang="en-US" sz="2000" dirty="0">
                <a:latin typeface="Calibri" panose="020F0502020204030204" pitchFamily="34" charset="0"/>
              </a:rPr>
              <a:t>number of </a:t>
            </a:r>
            <a:r>
              <a:rPr lang="en-US" sz="2000" dirty="0" smtClean="0">
                <a:latin typeface="Calibri" panose="020F0502020204030204" pitchFamily="34" charset="0"/>
              </a:rPr>
              <a:t>hospitalization </a:t>
            </a:r>
            <a:r>
              <a:rPr lang="en-US" sz="2000" dirty="0">
                <a:latin typeface="Calibri" panose="020F0502020204030204" pitchFamily="34" charset="0"/>
              </a:rPr>
              <a:t>in children younger than five years after 1-2 years of </a:t>
            </a:r>
            <a:r>
              <a:rPr lang="en-US" sz="2000" dirty="0" smtClean="0">
                <a:latin typeface="Calibri" panose="020F0502020204030204" pitchFamily="34" charset="0"/>
              </a:rPr>
              <a:t>vaccination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Due to which the WHO supports </a:t>
            </a:r>
            <a:r>
              <a:rPr lang="en-US" sz="2000" dirty="0">
                <a:latin typeface="Calibri" panose="020F0502020204030204" pitchFamily="34" charset="0"/>
              </a:rPr>
              <a:t>the idea of co-development of next-generation dengue vaccine candidates.</a:t>
            </a:r>
          </a:p>
        </p:txBody>
      </p:sp>
    </p:spTree>
    <p:extLst>
      <p:ext uri="{BB962C8B-B14F-4D97-AF65-F5344CB8AC3E}">
        <p14:creationId xmlns:p14="http://schemas.microsoft.com/office/powerpoint/2010/main" val="31603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Dengue Fever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3975975" cy="37776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Dengue fever is a tropical mosquito borne disease caused by the dengue virus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mosquito responsible is the </a:t>
            </a:r>
            <a:r>
              <a:rPr lang="en-US" sz="2000" b="1" dirty="0" smtClean="0">
                <a:latin typeface="Calibri" panose="020F0502020204030204" pitchFamily="34" charset="0"/>
              </a:rPr>
              <a:t>Aedes aegypti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81" y="2133600"/>
            <a:ext cx="4850714" cy="32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Virology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722581" cy="37776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The dengue virus is an RNA virus belonging to the family </a:t>
            </a:r>
            <a:r>
              <a:rPr lang="en-US" sz="2000" dirty="0">
                <a:latin typeface="Calibri" panose="020F0502020204030204" pitchFamily="34" charset="0"/>
              </a:rPr>
              <a:t>F</a:t>
            </a:r>
            <a:r>
              <a:rPr lang="en-US" sz="2000" dirty="0" smtClean="0">
                <a:latin typeface="Calibri" panose="020F0502020204030204" pitchFamily="34" charset="0"/>
              </a:rPr>
              <a:t>laviviridae and to the genus </a:t>
            </a:r>
            <a:r>
              <a:rPr lang="en-US" sz="2000" dirty="0">
                <a:latin typeface="Calibri" panose="020F0502020204030204" pitchFamily="34" charset="0"/>
              </a:rPr>
              <a:t>F</a:t>
            </a:r>
            <a:r>
              <a:rPr lang="en-US" sz="2000" dirty="0" smtClean="0">
                <a:latin typeface="Calibri" panose="020F0502020204030204" pitchFamily="34" charset="0"/>
              </a:rPr>
              <a:t>lavivirus.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There </a:t>
            </a:r>
            <a:r>
              <a:rPr lang="en-US" sz="2000" dirty="0">
                <a:latin typeface="Calibri" panose="020F0502020204030204" pitchFamily="34" charset="0"/>
              </a:rPr>
              <a:t>are </a:t>
            </a:r>
            <a:r>
              <a:rPr lang="en-US" sz="2000" dirty="0" smtClean="0">
                <a:latin typeface="Calibri" panose="020F0502020204030204" pitchFamily="34" charset="0"/>
              </a:rPr>
              <a:t>five </a:t>
            </a:r>
            <a:r>
              <a:rPr lang="en-US" sz="2000" dirty="0">
                <a:latin typeface="Calibri" panose="020F0502020204030204" pitchFamily="34" charset="0"/>
              </a:rPr>
              <a:t>strains of the virus, called </a:t>
            </a:r>
            <a:r>
              <a:rPr lang="en-US" sz="2000" dirty="0" smtClean="0">
                <a:latin typeface="Calibri" panose="020F0502020204030204" pitchFamily="34" charset="0"/>
              </a:rPr>
              <a:t>serotypes, </a:t>
            </a:r>
            <a:r>
              <a:rPr lang="en-US" sz="2000" dirty="0">
                <a:latin typeface="Calibri" panose="020F0502020204030204" pitchFamily="34" charset="0"/>
              </a:rPr>
              <a:t>of which the first four are referred to as DENV-1, DENV-2, DENV-3 and DENV-4</a:t>
            </a:r>
            <a:r>
              <a:rPr lang="en-US" sz="2000" dirty="0" smtClean="0">
                <a:latin typeface="Calibri" panose="020F0502020204030204" pitchFamily="34" charset="0"/>
              </a:rPr>
              <a:t>. The fifth was announced in 2013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62" y="2991599"/>
            <a:ext cx="27622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Disease Burden - Worldwide Cases </a:t>
            </a:r>
            <a:r>
              <a:rPr lang="en-US" dirty="0">
                <a:latin typeface="Calibri" panose="020F0502020204030204" pitchFamily="34" charset="0"/>
              </a:rPr>
              <a:t>O</a:t>
            </a:r>
            <a:r>
              <a:rPr lang="en-US" dirty="0" smtClean="0">
                <a:latin typeface="Calibri" panose="020F0502020204030204" pitchFamily="34" charset="0"/>
              </a:rPr>
              <a:t>f DHF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264555"/>
            <a:ext cx="6318607" cy="5310183"/>
          </a:xfrm>
        </p:spPr>
      </p:pic>
    </p:spTree>
    <p:extLst>
      <p:ext uri="{BB962C8B-B14F-4D97-AF65-F5344CB8AC3E}">
        <p14:creationId xmlns:p14="http://schemas.microsoft.com/office/powerpoint/2010/main" val="2967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Clinical Features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Upto 80% of the people infected by Dengue virus are asymptomatic or have only mild symptoms such as fever.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Others (5%) have more severe illness and in a few it is life threatening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disease tends to be more severe in children and females, people with high BMI, and those with a higher viral load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incubation period is between 4 to 7 days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Clinical Features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725988" cy="377762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Clinical course divided into three phases</a:t>
            </a: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Febrile Phase (1</a:t>
            </a:r>
            <a:r>
              <a:rPr lang="en-US" sz="2000" b="1" baseline="30000" dirty="0" smtClean="0">
                <a:latin typeface="Calibri" panose="020F0502020204030204" pitchFamily="34" charset="0"/>
              </a:rPr>
              <a:t>st</a:t>
            </a:r>
            <a:r>
              <a:rPr lang="en-US" sz="2000" b="1" dirty="0" smtClean="0">
                <a:latin typeface="Calibri" panose="020F0502020204030204" pitchFamily="34" charset="0"/>
              </a:rPr>
              <a:t> Phase)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The febrile phase involves high fever, potentially over 40 °C (104 °F), and is associated with generalized pain and a headache; this usually lasts two to seven days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 rash occurs in 50–80% of those with </a:t>
            </a:r>
            <a:r>
              <a:rPr lang="en-US" sz="2000" dirty="0" smtClean="0">
                <a:latin typeface="Calibri" panose="020F0502020204030204" pitchFamily="34" charset="0"/>
              </a:rPr>
              <a:t>symptoms in </a:t>
            </a:r>
            <a:r>
              <a:rPr lang="en-US" sz="2000" dirty="0">
                <a:latin typeface="Calibri" panose="020F0502020204030204" pitchFamily="34" charset="0"/>
              </a:rPr>
              <a:t>the first or second day of symptoms </a:t>
            </a:r>
            <a:r>
              <a:rPr lang="en-US" sz="2000" dirty="0" smtClean="0">
                <a:latin typeface="Calibri" panose="020F0502020204030204" pitchFamily="34" charset="0"/>
              </a:rPr>
              <a:t>as flushed skin, </a:t>
            </a:r>
            <a:r>
              <a:rPr lang="en-US" sz="2000" dirty="0">
                <a:latin typeface="Calibri" panose="020F0502020204030204" pitchFamily="34" charset="0"/>
              </a:rPr>
              <a:t>or later in the course of illness (days 4–7)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09" y="2032806"/>
            <a:ext cx="4440131" cy="38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Rash in febrile </a:t>
            </a:r>
            <a:r>
              <a:rPr lang="en-US" dirty="0">
                <a:latin typeface="Calibri" panose="020F0502020204030204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</a:rPr>
              <a:t>hase blanches to pressure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49" y="1905000"/>
            <a:ext cx="4715838" cy="4942562"/>
          </a:xfrm>
        </p:spPr>
      </p:pic>
    </p:spTree>
    <p:extLst>
      <p:ext uri="{BB962C8B-B14F-4D97-AF65-F5344CB8AC3E}">
        <p14:creationId xmlns:p14="http://schemas.microsoft.com/office/powerpoint/2010/main" val="30850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Critical Phase (2</a:t>
            </a:r>
            <a:r>
              <a:rPr lang="en-US" sz="2000" b="1" baseline="30000" dirty="0" smtClean="0">
                <a:latin typeface="Calibri" panose="020F0502020204030204" pitchFamily="34" charset="0"/>
              </a:rPr>
              <a:t>nd</a:t>
            </a:r>
            <a:r>
              <a:rPr lang="en-US" sz="2000" b="1" dirty="0" smtClean="0">
                <a:latin typeface="Calibri" panose="020F0502020204030204" pitchFamily="34" charset="0"/>
              </a:rPr>
              <a:t> Phase)</a:t>
            </a:r>
          </a:p>
          <a:p>
            <a:r>
              <a:rPr lang="en-US" sz="2000" dirty="0">
                <a:latin typeface="Calibri" panose="020F0502020204030204" pitchFamily="34" charset="0"/>
              </a:rPr>
              <a:t>In some people, the disease proceeds to a critical phase as fever </a:t>
            </a:r>
            <a:r>
              <a:rPr lang="en-US" sz="2000" dirty="0" smtClean="0">
                <a:latin typeface="Calibri" panose="020F0502020204030204" pitchFamily="34" charset="0"/>
              </a:rPr>
              <a:t>resolves.</a:t>
            </a:r>
            <a:r>
              <a:rPr lang="en-US" sz="2000" baseline="30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During </a:t>
            </a:r>
            <a:r>
              <a:rPr lang="en-US" sz="2000" dirty="0">
                <a:latin typeface="Calibri" panose="020F0502020204030204" pitchFamily="34" charset="0"/>
              </a:rPr>
              <a:t>this period, there is leakage of plasma from the blood vessels, typically lasting one to two </a:t>
            </a:r>
            <a:r>
              <a:rPr lang="en-US" sz="2000" dirty="0" smtClean="0">
                <a:latin typeface="Calibri" panose="020F0502020204030204" pitchFamily="34" charset="0"/>
              </a:rPr>
              <a:t>days.</a:t>
            </a:r>
            <a:endParaRPr lang="en-US" sz="2000" baseline="30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This </a:t>
            </a:r>
            <a:r>
              <a:rPr lang="en-US" sz="2000" dirty="0">
                <a:latin typeface="Calibri" panose="020F0502020204030204" pitchFamily="34" charset="0"/>
              </a:rPr>
              <a:t>may result in fluid accumulation in the chest and abdominal cavity as well as depletion of fluid from the circulation and decreased blood supply to vital organs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</a:rPr>
              <a:t>There may also be organ dysfunction and severe bleeding, typically from the gastrointestinal tract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Meta Analysis Involving The Following Trials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6684560"/>
              </p:ext>
            </p:extLst>
          </p:nvPr>
        </p:nvGraphicFramePr>
        <p:xfrm>
          <a:off x="2592922" y="1694183"/>
          <a:ext cx="8622248" cy="270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538"/>
                <a:gridCol w="2170323"/>
                <a:gridCol w="2170323"/>
                <a:gridCol w="2655064"/>
              </a:tblGrid>
              <a:tr h="12686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Study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Countries</a:t>
                      </a:r>
                    </a:p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(Region)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Study Population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Stage of the clinical trial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</a:tr>
              <a:tr h="7170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CYD14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Asia Pacific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10,278 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Stage 3 trial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</a:tr>
              <a:tr h="7170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CYD15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Latin America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20,875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Stage 3 trial</a:t>
                      </a:r>
                    </a:p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51360" marR="51360"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592922" y="4516916"/>
            <a:ext cx="8912709" cy="13828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In addition, another stage 2b trial (CYD23) completed in Thailand was also invited for a follow up study for 4 years to assess the safety of the dengue vaccine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</a:rPr>
              <a:t>Critical </a:t>
            </a:r>
            <a:r>
              <a:rPr lang="en-US" sz="2000" b="1" dirty="0" smtClean="0">
                <a:latin typeface="Calibri" panose="020F0502020204030204" pitchFamily="34" charset="0"/>
              </a:rPr>
              <a:t>Phase (2</a:t>
            </a:r>
            <a:r>
              <a:rPr lang="en-US" sz="2000" b="1" baseline="30000" dirty="0" smtClean="0">
                <a:latin typeface="Calibri" panose="020F0502020204030204" pitchFamily="34" charset="0"/>
              </a:rPr>
              <a:t>nd</a:t>
            </a:r>
            <a:r>
              <a:rPr lang="en-US" sz="2000" b="1" dirty="0" smtClean="0">
                <a:latin typeface="Calibri" panose="020F0502020204030204" pitchFamily="34" charset="0"/>
              </a:rPr>
              <a:t> Phase)</a:t>
            </a:r>
            <a:endParaRPr lang="en-US" sz="2000" b="1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Shock </a:t>
            </a:r>
            <a:r>
              <a:rPr lang="en-US" sz="2000" dirty="0">
                <a:latin typeface="Calibri" panose="020F0502020204030204" pitchFamily="34" charset="0"/>
              </a:rPr>
              <a:t>(dengue shock syndrome) and hemorrhage (dengue hemorrhagic fever) occur in less than 5% of all cases of </a:t>
            </a:r>
            <a:r>
              <a:rPr lang="en-US" sz="2000" dirty="0" smtClean="0">
                <a:latin typeface="Calibri" panose="020F0502020204030204" pitchFamily="34" charset="0"/>
              </a:rPr>
              <a:t>dengue,</a:t>
            </a:r>
            <a:r>
              <a:rPr lang="en-US" sz="2000" baseline="30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however </a:t>
            </a:r>
            <a:r>
              <a:rPr lang="en-US" sz="2000" dirty="0">
                <a:latin typeface="Calibri" panose="020F0502020204030204" pitchFamily="34" charset="0"/>
              </a:rPr>
              <a:t>those who have previously been infected with other serotypes of dengue virus ("secondary infection") are at an increased risk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This </a:t>
            </a:r>
            <a:r>
              <a:rPr lang="en-US" sz="2000" dirty="0">
                <a:latin typeface="Calibri" panose="020F0502020204030204" pitchFamily="34" charset="0"/>
              </a:rPr>
              <a:t>critical phase, while rare, occurs relatively more commonly in children and young adults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Recovery Phase (3</a:t>
            </a:r>
            <a:r>
              <a:rPr lang="en-US" sz="2000" b="1" baseline="30000" dirty="0" smtClean="0">
                <a:latin typeface="Calibri" panose="020F0502020204030204" pitchFamily="34" charset="0"/>
              </a:rPr>
              <a:t>rd</a:t>
            </a:r>
            <a:r>
              <a:rPr lang="en-US" sz="2000" b="1" dirty="0" smtClean="0">
                <a:latin typeface="Calibri" panose="020F0502020204030204" pitchFamily="34" charset="0"/>
              </a:rPr>
              <a:t> Phase)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There is resorption </a:t>
            </a:r>
            <a:r>
              <a:rPr lang="en-US" sz="2000" dirty="0">
                <a:latin typeface="Calibri" panose="020F0502020204030204" pitchFamily="34" charset="0"/>
              </a:rPr>
              <a:t>of the leaked fluid into the bloodstream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</a:rPr>
              <a:t>This usually lasts two to three </a:t>
            </a:r>
            <a:r>
              <a:rPr lang="en-US" sz="2000" dirty="0" smtClean="0">
                <a:latin typeface="Calibri" panose="020F0502020204030204" pitchFamily="34" charset="0"/>
              </a:rPr>
              <a:t>days.</a:t>
            </a:r>
            <a:endParaRPr lang="en-US" sz="2000" baseline="30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improvement is often striking, and can be accompanied with severe </a:t>
            </a:r>
            <a:r>
              <a:rPr lang="en-US" sz="2000" dirty="0" smtClean="0">
                <a:latin typeface="Calibri" panose="020F0502020204030204" pitchFamily="34" charset="0"/>
              </a:rPr>
              <a:t>itching.</a:t>
            </a:r>
            <a:r>
              <a:rPr lang="en-US" sz="2000" baseline="300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Another </a:t>
            </a:r>
            <a:r>
              <a:rPr lang="en-US" sz="2000" dirty="0">
                <a:latin typeface="Calibri" panose="020F0502020204030204" pitchFamily="34" charset="0"/>
              </a:rPr>
              <a:t>rash may occur with either a </a:t>
            </a:r>
            <a:r>
              <a:rPr lang="en-US" sz="2000" dirty="0" smtClean="0">
                <a:latin typeface="Calibri" panose="020F0502020204030204" pitchFamily="34" charset="0"/>
              </a:rPr>
              <a:t>maculopapular or </a:t>
            </a:r>
            <a:r>
              <a:rPr lang="en-US" sz="2000" dirty="0">
                <a:latin typeface="Calibri" panose="020F0502020204030204" pitchFamily="34" charset="0"/>
              </a:rPr>
              <a:t>a vasculitic appearance, which </a:t>
            </a:r>
            <a:r>
              <a:rPr lang="en-US" sz="2000" dirty="0" smtClean="0">
                <a:latin typeface="Calibri" panose="020F0502020204030204" pitchFamily="34" charset="0"/>
              </a:rPr>
              <a:t>may be </a:t>
            </a:r>
            <a:r>
              <a:rPr lang="en-US" sz="2000" dirty="0">
                <a:latin typeface="Calibri" panose="020F0502020204030204" pitchFamily="34" charset="0"/>
              </a:rPr>
              <a:t>followed by peeling of the </a:t>
            </a:r>
            <a:r>
              <a:rPr lang="en-US" sz="2000" dirty="0" smtClean="0">
                <a:latin typeface="Calibri" panose="020F0502020204030204" pitchFamily="34" charset="0"/>
              </a:rPr>
              <a:t>skin.</a:t>
            </a:r>
            <a:r>
              <a:rPr lang="en-US" sz="2000" baseline="30000" dirty="0">
                <a:latin typeface="Calibri" panose="020F0502020204030204" pitchFamily="34" charset="0"/>
              </a:rPr>
              <a:t> </a:t>
            </a:r>
            <a:endParaRPr lang="en-US" sz="2000" baseline="30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During </a:t>
            </a:r>
            <a:r>
              <a:rPr lang="en-US" sz="2000" dirty="0">
                <a:latin typeface="Calibri" panose="020F0502020204030204" pitchFamily="34" charset="0"/>
              </a:rPr>
              <a:t>this stage, a fluid overload state may occur; if it affects the brain, it may cause a reduced level of consciousness or seizures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The rash that commonly forms during the recovery from dengue fever with its 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classic </a:t>
            </a:r>
            <a:r>
              <a:rPr lang="en-US" b="1" dirty="0">
                <a:latin typeface="Calibri" panose="020F0502020204030204" pitchFamily="34" charset="0"/>
              </a:rPr>
              <a:t>islands of white in a sea of </a:t>
            </a:r>
            <a:r>
              <a:rPr lang="en-US" b="1" dirty="0" smtClean="0">
                <a:latin typeface="Calibri" panose="020F0502020204030204" pitchFamily="34" charset="0"/>
              </a:rPr>
              <a:t>red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45" y="2236340"/>
            <a:ext cx="5878377" cy="4465671"/>
          </a:xfrm>
        </p:spPr>
      </p:pic>
    </p:spTree>
    <p:extLst>
      <p:ext uri="{BB962C8B-B14F-4D97-AF65-F5344CB8AC3E}">
        <p14:creationId xmlns:p14="http://schemas.microsoft.com/office/powerpoint/2010/main" val="589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Diagnosis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 earliest change detectable on laboratory investigations is a low </a:t>
            </a:r>
            <a:r>
              <a:rPr lang="en-US" sz="2000" dirty="0" smtClean="0">
                <a:latin typeface="Calibri" panose="020F0502020204030204" pitchFamily="34" charset="0"/>
              </a:rPr>
              <a:t>WBC, </a:t>
            </a:r>
            <a:r>
              <a:rPr lang="en-US" sz="2000" dirty="0">
                <a:latin typeface="Calibri" panose="020F0502020204030204" pitchFamily="34" charset="0"/>
              </a:rPr>
              <a:t>which may then be followed by low platelets and metabolic acidosis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</a:rPr>
              <a:t>severe disease, plasma leakage results in </a:t>
            </a:r>
            <a:r>
              <a:rPr lang="en-US" sz="2000" dirty="0" smtClean="0">
                <a:latin typeface="Calibri" panose="020F0502020204030204" pitchFamily="34" charset="0"/>
              </a:rPr>
              <a:t>hemo-concentration </a:t>
            </a:r>
            <a:r>
              <a:rPr lang="en-US" sz="2000" dirty="0">
                <a:latin typeface="Calibri" panose="020F0502020204030204" pitchFamily="34" charset="0"/>
              </a:rPr>
              <a:t>(as indicated by a </a:t>
            </a:r>
            <a:r>
              <a:rPr lang="en-US" sz="2000" b="1" dirty="0">
                <a:latin typeface="Calibri" panose="020F0502020204030204" pitchFamily="34" charset="0"/>
              </a:rPr>
              <a:t>rising hematocrit</a:t>
            </a:r>
            <a:r>
              <a:rPr lang="en-US" sz="2000" dirty="0">
                <a:latin typeface="Calibri" panose="020F0502020204030204" pitchFamily="34" charset="0"/>
              </a:rPr>
              <a:t>) and </a:t>
            </a:r>
            <a:r>
              <a:rPr lang="en-US" sz="2000" b="1" dirty="0" smtClean="0">
                <a:latin typeface="Calibri" panose="020F0502020204030204" pitchFamily="34" charset="0"/>
              </a:rPr>
              <a:t>hypoalbuminemia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baseline="30000" dirty="0" smtClean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Pleural effusions </a:t>
            </a:r>
            <a:r>
              <a:rPr lang="en-US" sz="2000" dirty="0">
                <a:latin typeface="Calibri" panose="020F0502020204030204" pitchFamily="34" charset="0"/>
              </a:rPr>
              <a:t>or </a:t>
            </a:r>
            <a:r>
              <a:rPr lang="en-US" sz="2000" b="1" dirty="0" smtClean="0">
                <a:latin typeface="Calibri" panose="020F0502020204030204" pitchFamily="34" charset="0"/>
              </a:rPr>
              <a:t>ascites </a:t>
            </a:r>
            <a:r>
              <a:rPr lang="en-US" sz="2000" dirty="0" smtClean="0">
                <a:latin typeface="Calibri" panose="020F0502020204030204" pitchFamily="34" charset="0"/>
              </a:rPr>
              <a:t>may also occur.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Dengue shock syndrome is present if pulse pressure drops to ≤ 20 mm Hg along with </a:t>
            </a:r>
            <a:r>
              <a:rPr lang="en-US" sz="2000" b="1" dirty="0">
                <a:latin typeface="Calibri" panose="020F0502020204030204" pitchFamily="34" charset="0"/>
              </a:rPr>
              <a:t>peripheral vascular collapse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Positive tourniquet </a:t>
            </a:r>
            <a:r>
              <a:rPr lang="en-US" sz="2000" b="1" dirty="0" smtClean="0">
                <a:latin typeface="Calibri" panose="020F0502020204030204" pitchFamily="34" charset="0"/>
              </a:rPr>
              <a:t>test (Capillary fragility test)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Virus </a:t>
            </a:r>
            <a:r>
              <a:rPr lang="en-US" sz="2000" dirty="0">
                <a:latin typeface="Calibri" panose="020F0502020204030204" pitchFamily="34" charset="0"/>
              </a:rPr>
              <a:t>isolation in cell cultures, nucleic acid detection by PCR, viral antigen detection (such as for NS1) or specific antibodies (serology).</a:t>
            </a:r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Positive tourniquet test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9" y="1932010"/>
            <a:ext cx="5089832" cy="3814740"/>
          </a:xfrm>
        </p:spPr>
      </p:pic>
    </p:spTree>
    <p:extLst>
      <p:ext uri="{BB962C8B-B14F-4D97-AF65-F5344CB8AC3E}">
        <p14:creationId xmlns:p14="http://schemas.microsoft.com/office/powerpoint/2010/main" val="768605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Treatment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Intravenous hydration, if required, is typically only needed for one or two days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</a:rPr>
              <a:t>The rate of fluid administration is titrated to a urinary output of 0.5–1 mL/kg/h, stable vital signs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dirty="0">
                <a:latin typeface="Calibri" panose="020F0502020204030204" pitchFamily="34" charset="0"/>
              </a:rPr>
              <a:t>normalization of hematocrit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Blood transfusion is initiated early in people presenting with unstable vital signs </a:t>
            </a:r>
            <a:r>
              <a:rPr lang="en-US" sz="2000" dirty="0" smtClean="0">
                <a:latin typeface="Calibri" panose="020F0502020204030204" pitchFamily="34" charset="0"/>
              </a:rPr>
              <a:t>and a decreasing hematocrit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Paracetamol is used for fever. Aspirin &amp; Ibuprofen are avoided.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During the recovery phase intravenous fluids are discontinued to prevent a state of fluid overload</a:t>
            </a:r>
          </a:p>
        </p:txBody>
      </p:sp>
    </p:spTree>
    <p:extLst>
      <p:ext uri="{BB962C8B-B14F-4D97-AF65-F5344CB8AC3E}">
        <p14:creationId xmlns:p14="http://schemas.microsoft.com/office/powerpoint/2010/main" val="4083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Vaccination – Indian Update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2014 </a:t>
            </a:r>
            <a:r>
              <a:rPr lang="en-US" sz="2000" dirty="0">
                <a:latin typeface="Calibri" panose="020F0502020204030204" pitchFamily="34" charset="0"/>
              </a:rPr>
              <a:t>study of the vaccine on Indian adults (18-45) in Delhi, Ludhiana</a:t>
            </a:r>
            <a:r>
              <a:rPr lang="en-US" sz="2000" dirty="0" smtClean="0">
                <a:latin typeface="Calibri" panose="020F0502020204030204" pitchFamily="34" charset="0"/>
              </a:rPr>
              <a:t>, Bangalore</a:t>
            </a:r>
            <a:r>
              <a:rPr lang="en-US" sz="2000" dirty="0">
                <a:latin typeface="Calibri" panose="020F0502020204030204" pitchFamily="34" charset="0"/>
              </a:rPr>
              <a:t>, Pune and Kolkata found the </a:t>
            </a:r>
            <a:r>
              <a:rPr lang="en-US" sz="2000" dirty="0" smtClean="0">
                <a:latin typeface="Calibri" panose="020F0502020204030204" pitchFamily="34" charset="0"/>
              </a:rPr>
              <a:t>Sanofi funded CYD TDV vaccine </a:t>
            </a:r>
            <a:r>
              <a:rPr lang="en-US" sz="2000" dirty="0">
                <a:latin typeface="Calibri" panose="020F0502020204030204" pitchFamily="34" charset="0"/>
              </a:rPr>
              <a:t>safe, with results comparable to other clinical studies in Asia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According to Sanofi, the vaccine will most likely be available in India as a first generation dengue vaccine, subject to regulatory approval, later this year or early next year.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Other potential dengue vaccine candidates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098030"/>
              </p:ext>
            </p:extLst>
          </p:nvPr>
        </p:nvGraphicFramePr>
        <p:xfrm>
          <a:off x="1664414" y="1674687"/>
          <a:ext cx="9932260" cy="437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2435"/>
                <a:gridCol w="2404438"/>
                <a:gridCol w="2345387"/>
              </a:tblGrid>
              <a:tr h="65720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the vaccine</a:t>
                      </a:r>
                      <a:endParaRPr lang="en-US" dirty="0"/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Company Sponsoring</a:t>
                      </a:r>
                      <a:endParaRPr lang="en-US" dirty="0"/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of the trial</a:t>
                      </a:r>
                      <a:endParaRPr lang="en-US" dirty="0"/>
                    </a:p>
                  </a:txBody>
                  <a:tcPr marL="83365" marR="83365"/>
                </a:tc>
              </a:tr>
              <a:tr h="9065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DENVax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recombinant chimeric vaccine with DENV1, DENV3, and DENV4 components on a dengue virus type 2 (DENV2) backbone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Takeda Pharmaceuticals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Undergoing Phase 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</a:tr>
              <a:tr h="11812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TetraVax-DV -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tetravalent admixture of monovalent vaccines that were tested separately for safety and immunogenicity.</a:t>
                      </a:r>
                      <a:endParaRPr lang="en-US" sz="2000" b="1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National Institute of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Allergy &amp; Infectious disease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Currently in Phase 2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</a:tr>
              <a:tr h="6318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TDENV PIV -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inactivated tetravalent vaccine</a:t>
                      </a:r>
                      <a:endParaRPr lang="en-US" sz="2000" b="1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GlaxoSmith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Kline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Undergoing Phase 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</a:tr>
              <a:tr h="6318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V180 -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recombinant subunit vaccines</a:t>
                      </a:r>
                      <a:endParaRPr lang="en-US" sz="2000" b="1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Merck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Undergoing Phase 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83365" marR="833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1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08115" y="6485084"/>
            <a:ext cx="855356" cy="29029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sengukoi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95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Funded by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2137024" cy="377762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Sanofi Pasteur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12" y="1264555"/>
            <a:ext cx="6502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Introduction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A </a:t>
            </a:r>
            <a:r>
              <a:rPr lang="en-US" sz="2000" b="1" dirty="0" smtClean="0">
                <a:latin typeface="Calibri" panose="020F0502020204030204" pitchFamily="34" charset="0"/>
              </a:rPr>
              <a:t>recombinant live attenuated tetravalent dengue vaccine </a:t>
            </a:r>
            <a:r>
              <a:rPr lang="en-US" sz="2000" dirty="0" smtClean="0">
                <a:latin typeface="Calibri" panose="020F0502020204030204" pitchFamily="34" charset="0"/>
              </a:rPr>
              <a:t>(CYD-TDV) has been assessed in two phase 3 </a:t>
            </a:r>
            <a:r>
              <a:rPr lang="en-US" sz="2000" b="1" dirty="0" smtClean="0">
                <a:latin typeface="Calibri" panose="020F0502020204030204" pitchFamily="34" charset="0"/>
              </a:rPr>
              <a:t>randomized controlled </a:t>
            </a:r>
            <a:r>
              <a:rPr lang="en-US" sz="2000" dirty="0" smtClean="0">
                <a:latin typeface="Calibri" panose="020F0502020204030204" pitchFamily="34" charset="0"/>
              </a:rPr>
              <a:t>efficacy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trials involving a study population of &gt; 31,000.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vaccine was administered in three doses. At baseline, at 6 months and after 12 months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Vaccine efficacy against virologically confirmed dengue and safety was assessed during a 25 month efficacy surveillance phase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Vaccination significantly reduced the </a:t>
            </a:r>
            <a:r>
              <a:rPr lang="en-US" sz="2000" dirty="0" smtClean="0">
                <a:latin typeface="Calibri" panose="020F0502020204030204" pitchFamily="34" charset="0"/>
              </a:rPr>
              <a:t>incidence of </a:t>
            </a:r>
            <a:r>
              <a:rPr lang="en-US" sz="2000" dirty="0">
                <a:latin typeface="Calibri" panose="020F0502020204030204" pitchFamily="34" charset="0"/>
              </a:rPr>
              <a:t>virologically confirmed dengue and </a:t>
            </a:r>
            <a:r>
              <a:rPr lang="en-US" sz="2000" dirty="0" smtClean="0">
                <a:latin typeface="Calibri" panose="020F0502020204030204" pitchFamily="34" charset="0"/>
              </a:rPr>
              <a:t>showed acceptable </a:t>
            </a:r>
            <a:r>
              <a:rPr lang="en-US" sz="2000" dirty="0">
                <a:latin typeface="Calibri" panose="020F0502020204030204" pitchFamily="34" charset="0"/>
              </a:rPr>
              <a:t>safety and </a:t>
            </a:r>
            <a:r>
              <a:rPr lang="en-US" sz="2000" b="1" dirty="0">
                <a:latin typeface="Calibri" panose="020F0502020204030204" pitchFamily="34" charset="0"/>
              </a:rPr>
              <a:t>reactogenicity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profiles, findings </a:t>
            </a:r>
            <a:r>
              <a:rPr lang="en-US" sz="2000" dirty="0">
                <a:latin typeface="Calibri" panose="020F0502020204030204" pitchFamily="34" charset="0"/>
              </a:rPr>
              <a:t>that were consistent with earlier results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In the ongoing longer-term follow-up (</a:t>
            </a:r>
            <a:r>
              <a:rPr lang="en-US" sz="2000" dirty="0" smtClean="0">
                <a:latin typeface="Calibri" panose="020F0502020204030204" pitchFamily="34" charset="0"/>
              </a:rPr>
              <a:t>from year </a:t>
            </a:r>
            <a:r>
              <a:rPr lang="en-US" sz="2000" dirty="0">
                <a:latin typeface="Calibri" panose="020F0502020204030204" pitchFamily="34" charset="0"/>
              </a:rPr>
              <a:t>3 to year 6) to assess safety, we are </a:t>
            </a:r>
            <a:r>
              <a:rPr lang="en-US" sz="2000" dirty="0" smtClean="0">
                <a:latin typeface="Calibri" panose="020F0502020204030204" pitchFamily="34" charset="0"/>
              </a:rPr>
              <a:t>monitoring to </a:t>
            </a:r>
            <a:r>
              <a:rPr lang="en-US" sz="2000" dirty="0">
                <a:latin typeface="Calibri" panose="020F0502020204030204" pitchFamily="34" charset="0"/>
              </a:rPr>
              <a:t>evaluate </a:t>
            </a:r>
            <a:r>
              <a:rPr lang="en-US" sz="2000" dirty="0" smtClean="0">
                <a:latin typeface="Calibri" panose="020F0502020204030204" pitchFamily="34" charset="0"/>
              </a:rPr>
              <a:t>for any </a:t>
            </a:r>
            <a:r>
              <a:rPr lang="en-US" sz="2000" dirty="0">
                <a:latin typeface="Calibri" panose="020F0502020204030204" pitchFamily="34" charset="0"/>
              </a:rPr>
              <a:t>potential predisposition </a:t>
            </a:r>
            <a:r>
              <a:rPr lang="en-US" sz="2000" dirty="0" smtClean="0">
                <a:latin typeface="Calibri" panose="020F0502020204030204" pitchFamily="34" charset="0"/>
              </a:rPr>
              <a:t>in vaccinated </a:t>
            </a:r>
            <a:r>
              <a:rPr lang="en-US" sz="2000" dirty="0">
                <a:latin typeface="Calibri" panose="020F0502020204030204" pitchFamily="34" charset="0"/>
              </a:rPr>
              <a:t>persons to increased severity of </a:t>
            </a:r>
            <a:r>
              <a:rPr lang="en-US" sz="2000" dirty="0" smtClean="0">
                <a:latin typeface="Calibri" panose="020F0502020204030204" pitchFamily="34" charset="0"/>
              </a:rPr>
              <a:t>disease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 essence, this journal article is about the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Meta Analysis of the three trials to study the </a:t>
            </a:r>
          </a:p>
          <a:p>
            <a:pPr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Efficacy of the dengue vaccine</a:t>
            </a:r>
          </a:p>
          <a:p>
            <a:pPr>
              <a:buAutoNum type="arabicParenR"/>
            </a:pPr>
            <a:r>
              <a:rPr lang="en-US" sz="2000" dirty="0" smtClean="0">
                <a:latin typeface="Calibri" panose="020F0502020204030204" pitchFamily="34" charset="0"/>
              </a:rPr>
              <a:t>Long term safety profile of the vaccine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Methods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All three trials were </a:t>
            </a:r>
            <a:r>
              <a:rPr lang="en-US" sz="2000" b="1" dirty="0" smtClean="0">
                <a:latin typeface="Calibri" panose="020F0502020204030204" pitchFamily="34" charset="0"/>
              </a:rPr>
              <a:t>observer-masked</a:t>
            </a:r>
            <a:r>
              <a:rPr lang="en-US" sz="2000" dirty="0" smtClean="0">
                <a:latin typeface="Calibri" panose="020F0502020204030204" pitchFamily="34" charset="0"/>
              </a:rPr>
              <a:t>, randomized controlled trials.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CYD14 &amp; CYD15 were </a:t>
            </a:r>
            <a:r>
              <a:rPr lang="en-US" sz="2000" b="1" dirty="0" smtClean="0">
                <a:latin typeface="Calibri" panose="020F0502020204030204" pitchFamily="34" charset="0"/>
              </a:rPr>
              <a:t>multicentric</a:t>
            </a:r>
            <a:r>
              <a:rPr lang="en-US" sz="2000" dirty="0" smtClean="0">
                <a:latin typeface="Calibri" panose="020F0502020204030204" pitchFamily="34" charset="0"/>
              </a:rPr>
              <a:t>, phase three trials.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CYD14 was performed in the Asian Pacific countries – Indonesia, Malaysia, Philippines, Thailand &amp; Vietnam.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CYD15 was performed in the Latin American countries -  Columbia, Mexico, Brazil, Puerto Rico &amp; Honduras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Trial Procedures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participants were </a:t>
            </a:r>
            <a:r>
              <a:rPr lang="en-US" sz="2000" dirty="0" smtClean="0">
                <a:latin typeface="Calibri" panose="020F0502020204030204" pitchFamily="34" charset="0"/>
              </a:rPr>
              <a:t>originally </a:t>
            </a:r>
            <a:r>
              <a:rPr lang="en-US" sz="2000" dirty="0">
                <a:latin typeface="Calibri" panose="020F0502020204030204" pitchFamily="34" charset="0"/>
              </a:rPr>
              <a:t>randomly assigned in a 2:1 ratio to </a:t>
            </a:r>
            <a:r>
              <a:rPr lang="en-US" sz="2000" dirty="0" smtClean="0">
                <a:latin typeface="Calibri" panose="020F0502020204030204" pitchFamily="34" charset="0"/>
              </a:rPr>
              <a:t>the vaccine </a:t>
            </a:r>
            <a:r>
              <a:rPr lang="en-US" sz="2000" dirty="0">
                <a:latin typeface="Calibri" panose="020F0502020204030204" pitchFamily="34" charset="0"/>
              </a:rPr>
              <a:t>group or the control group, </a:t>
            </a:r>
            <a:r>
              <a:rPr lang="en-US" sz="2000" dirty="0" smtClean="0">
                <a:latin typeface="Calibri" panose="020F0502020204030204" pitchFamily="34" charset="0"/>
              </a:rPr>
              <a:t>stratified according </a:t>
            </a:r>
            <a:r>
              <a:rPr lang="en-US" sz="2000" dirty="0">
                <a:latin typeface="Calibri" panose="020F0502020204030204" pitchFamily="34" charset="0"/>
              </a:rPr>
              <a:t>to </a:t>
            </a:r>
            <a:r>
              <a:rPr lang="en-US" sz="2000" dirty="0" smtClean="0">
                <a:latin typeface="Calibri" panose="020F0502020204030204" pitchFamily="34" charset="0"/>
              </a:rPr>
              <a:t>age.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Participants attended yearly clinic visits, </a:t>
            </a:r>
            <a:r>
              <a:rPr lang="en-US" sz="2000" dirty="0" smtClean="0">
                <a:latin typeface="Calibri" panose="020F0502020204030204" pitchFamily="34" charset="0"/>
              </a:rPr>
              <a:t>with regular </a:t>
            </a:r>
            <a:r>
              <a:rPr lang="en-US" sz="2000" dirty="0">
                <a:latin typeface="Calibri" panose="020F0502020204030204" pitchFamily="34" charset="0"/>
              </a:rPr>
              <a:t>contact (≥1 contact every 3 </a:t>
            </a:r>
            <a:r>
              <a:rPr lang="en-US" sz="2000" dirty="0" smtClean="0">
                <a:latin typeface="Calibri" panose="020F0502020204030204" pitchFamily="34" charset="0"/>
              </a:rPr>
              <a:t>months) between visits</a:t>
            </a:r>
            <a:r>
              <a:rPr lang="en-US" sz="2000" dirty="0">
                <a:latin typeface="Calibri" panose="020F0502020204030204" pitchFamily="34" charset="0"/>
              </a:rPr>
              <a:t>. Hospitalization for acute fever was </a:t>
            </a:r>
            <a:r>
              <a:rPr lang="en-US" sz="2000" dirty="0" smtClean="0">
                <a:latin typeface="Calibri" panose="020F0502020204030204" pitchFamily="34" charset="0"/>
              </a:rPr>
              <a:t>recorded </a:t>
            </a:r>
            <a:r>
              <a:rPr lang="en-US" sz="2000" dirty="0">
                <a:latin typeface="Calibri" panose="020F0502020204030204" pitchFamily="34" charset="0"/>
              </a:rPr>
              <a:t>during study contacts and visits, as </a:t>
            </a:r>
            <a:r>
              <a:rPr lang="en-US" sz="2000" dirty="0" smtClean="0">
                <a:latin typeface="Calibri" panose="020F0502020204030204" pitchFamily="34" charset="0"/>
              </a:rPr>
              <a:t>well as </a:t>
            </a:r>
            <a:r>
              <a:rPr lang="en-US" sz="2000" dirty="0">
                <a:latin typeface="Calibri" panose="020F0502020204030204" pitchFamily="34" charset="0"/>
              </a:rPr>
              <a:t>by self-report and surveillance at </a:t>
            </a:r>
            <a:r>
              <a:rPr lang="en-US" sz="2000" dirty="0" smtClean="0">
                <a:latin typeface="Calibri" panose="020F0502020204030204" pitchFamily="34" charset="0"/>
              </a:rPr>
              <a:t>non-study hospitals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Blood </a:t>
            </a:r>
            <a:r>
              <a:rPr lang="en-US" sz="2000" dirty="0">
                <a:latin typeface="Calibri" panose="020F0502020204030204" pitchFamily="34" charset="0"/>
              </a:rPr>
              <a:t>samples during the acute </a:t>
            </a:r>
            <a:r>
              <a:rPr lang="en-US" sz="2000" dirty="0" smtClean="0">
                <a:latin typeface="Calibri" panose="020F0502020204030204" pitchFamily="34" charset="0"/>
              </a:rPr>
              <a:t>phase of </a:t>
            </a:r>
            <a:r>
              <a:rPr lang="en-US" sz="2000" dirty="0">
                <a:latin typeface="Calibri" panose="020F0502020204030204" pitchFamily="34" charset="0"/>
              </a:rPr>
              <a:t>illness were obtained for virologic </a:t>
            </a:r>
            <a:r>
              <a:rPr lang="en-US" sz="2000" dirty="0" smtClean="0">
                <a:latin typeface="Calibri" panose="020F0502020204030204" pitchFamily="34" charset="0"/>
              </a:rPr>
              <a:t>confirmation </a:t>
            </a:r>
            <a:r>
              <a:rPr lang="en-US" sz="2000" dirty="0">
                <a:latin typeface="Calibri" panose="020F0502020204030204" pitchFamily="34" charset="0"/>
              </a:rPr>
              <a:t>of dengue infection</a:t>
            </a:r>
          </a:p>
        </p:txBody>
      </p:sp>
    </p:spTree>
    <p:extLst>
      <p:ext uri="{BB962C8B-B14F-4D97-AF65-F5344CB8AC3E}">
        <p14:creationId xmlns:p14="http://schemas.microsoft.com/office/powerpoint/2010/main" val="1229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1832</TotalTime>
  <Words>2684</Words>
  <Application>Microsoft Office PowerPoint</Application>
  <PresentationFormat>Widescreen</PresentationFormat>
  <Paragraphs>221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Wingdings 3</vt:lpstr>
      <vt:lpstr>Wisp</vt:lpstr>
      <vt:lpstr>Efficacy and long term safety of a dengue vaccine in regions of endemic disease</vt:lpstr>
      <vt:lpstr>PowerPoint Presentation</vt:lpstr>
      <vt:lpstr>Meta Analysis Involving The Following Trials</vt:lpstr>
      <vt:lpstr>Funded by</vt:lpstr>
      <vt:lpstr>Introduction</vt:lpstr>
      <vt:lpstr>Introduction</vt:lpstr>
      <vt:lpstr>In essence, this journal article is about the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Summary - Analysis Pros</vt:lpstr>
      <vt:lpstr>Summary - Analysis Cons</vt:lpstr>
      <vt:lpstr>Dengue Fever</vt:lpstr>
      <vt:lpstr>Virology</vt:lpstr>
      <vt:lpstr>Disease Burden - Worldwide Cases Of DHF</vt:lpstr>
      <vt:lpstr>Clinical Features</vt:lpstr>
      <vt:lpstr>Clinical Features</vt:lpstr>
      <vt:lpstr>Rash in febrile phase blanches to pressure</vt:lpstr>
      <vt:lpstr>Clinical Features</vt:lpstr>
      <vt:lpstr>Clinical Features</vt:lpstr>
      <vt:lpstr>Clinical Features</vt:lpstr>
      <vt:lpstr>The rash that commonly forms during the recovery from dengue fever with its  classic islands of white in a sea of red</vt:lpstr>
      <vt:lpstr>Diagnosis</vt:lpstr>
      <vt:lpstr>Positive tourniquet test</vt:lpstr>
      <vt:lpstr>Treatment</vt:lpstr>
      <vt:lpstr>Vaccination – Indian Update</vt:lpstr>
      <vt:lpstr>Other potential dengue vaccine candidates</vt:lpstr>
      <vt:lpstr>sengukoi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efficacy and safety of a novel tetravalent dengue vaccine in healthy children in Asia</dc:title>
  <dc:creator>Ravi Kummamuru</dc:creator>
  <cp:lastModifiedBy>Ravi Kummamuru</cp:lastModifiedBy>
  <cp:revision>59</cp:revision>
  <dcterms:created xsi:type="dcterms:W3CDTF">2015-09-28T14:21:07Z</dcterms:created>
  <dcterms:modified xsi:type="dcterms:W3CDTF">2015-10-01T08:32:18Z</dcterms:modified>
</cp:coreProperties>
</file>