
<file path=[Content_Types].xml><?xml version="1.0" encoding="utf-8"?>
<Types xmlns="http://schemas.openxmlformats.org/package/2006/content-types">
  <Default Extension="png" ContentType="image/png"/>
  <Default Extension="jpe"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 id="2147483759" r:id="rId2"/>
  </p:sldMasterIdLst>
  <p:notesMasterIdLst>
    <p:notesMasterId r:id="rId97"/>
  </p:notesMasterIdLst>
  <p:sldIdLst>
    <p:sldId id="256" r:id="rId3"/>
    <p:sldId id="257" r:id="rId4"/>
    <p:sldId id="258"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90" r:id="rId35"/>
    <p:sldId id="289"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1" r:id="rId65"/>
    <p:sldId id="320"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2" r:id="rId86"/>
    <p:sldId id="341" r:id="rId87"/>
    <p:sldId id="343" r:id="rId88"/>
    <p:sldId id="344" r:id="rId89"/>
    <p:sldId id="346" r:id="rId90"/>
    <p:sldId id="348" r:id="rId91"/>
    <p:sldId id="347" r:id="rId92"/>
    <p:sldId id="349" r:id="rId93"/>
    <p:sldId id="351" r:id="rId94"/>
    <p:sldId id="350" r:id="rId95"/>
    <p:sldId id="34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91"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22A04-2A9D-476F-B30A-A24CB5D9E1B6}" type="datetimeFigureOut">
              <a:rPr lang="en-US" smtClean="0"/>
              <a:t>07-Jul-15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5B1B3-8662-44E8-B974-A5EF94977310}" type="slidenum">
              <a:rPr lang="en-US" smtClean="0"/>
              <a:t>‹#›</a:t>
            </a:fld>
            <a:endParaRPr lang="en-US"/>
          </a:p>
        </p:txBody>
      </p:sp>
    </p:spTree>
    <p:extLst>
      <p:ext uri="{BB962C8B-B14F-4D97-AF65-F5344CB8AC3E}">
        <p14:creationId xmlns:p14="http://schemas.microsoft.com/office/powerpoint/2010/main" val="155991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1</a:t>
            </a:fld>
            <a:endParaRPr lang="en-US"/>
          </a:p>
        </p:txBody>
      </p:sp>
    </p:spTree>
    <p:extLst>
      <p:ext uri="{BB962C8B-B14F-4D97-AF65-F5344CB8AC3E}">
        <p14:creationId xmlns:p14="http://schemas.microsoft.com/office/powerpoint/2010/main" val="65029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66</a:t>
            </a:fld>
            <a:endParaRPr lang="en-US"/>
          </a:p>
        </p:txBody>
      </p:sp>
    </p:spTree>
    <p:extLst>
      <p:ext uri="{BB962C8B-B14F-4D97-AF65-F5344CB8AC3E}">
        <p14:creationId xmlns:p14="http://schemas.microsoft.com/office/powerpoint/2010/main" val="70899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68</a:t>
            </a:fld>
            <a:endParaRPr lang="en-US"/>
          </a:p>
        </p:txBody>
      </p:sp>
    </p:spTree>
    <p:extLst>
      <p:ext uri="{BB962C8B-B14F-4D97-AF65-F5344CB8AC3E}">
        <p14:creationId xmlns:p14="http://schemas.microsoft.com/office/powerpoint/2010/main" val="30507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70</a:t>
            </a:fld>
            <a:endParaRPr lang="en-US"/>
          </a:p>
        </p:txBody>
      </p:sp>
    </p:spTree>
    <p:extLst>
      <p:ext uri="{BB962C8B-B14F-4D97-AF65-F5344CB8AC3E}">
        <p14:creationId xmlns:p14="http://schemas.microsoft.com/office/powerpoint/2010/main" val="42404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81</a:t>
            </a:fld>
            <a:endParaRPr lang="en-US"/>
          </a:p>
        </p:txBody>
      </p:sp>
    </p:spTree>
    <p:extLst>
      <p:ext uri="{BB962C8B-B14F-4D97-AF65-F5344CB8AC3E}">
        <p14:creationId xmlns:p14="http://schemas.microsoft.com/office/powerpoint/2010/main" val="74887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89</a:t>
            </a:fld>
            <a:endParaRPr lang="en-US"/>
          </a:p>
        </p:txBody>
      </p:sp>
    </p:spTree>
    <p:extLst>
      <p:ext uri="{BB962C8B-B14F-4D97-AF65-F5344CB8AC3E}">
        <p14:creationId xmlns:p14="http://schemas.microsoft.com/office/powerpoint/2010/main" val="260900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2</a:t>
            </a:fld>
            <a:endParaRPr lang="en-US"/>
          </a:p>
        </p:txBody>
      </p:sp>
    </p:spTree>
    <p:extLst>
      <p:ext uri="{BB962C8B-B14F-4D97-AF65-F5344CB8AC3E}">
        <p14:creationId xmlns:p14="http://schemas.microsoft.com/office/powerpoint/2010/main" val="257228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30</a:t>
            </a:fld>
            <a:endParaRPr lang="en-US"/>
          </a:p>
        </p:txBody>
      </p:sp>
    </p:spTree>
    <p:extLst>
      <p:ext uri="{BB962C8B-B14F-4D97-AF65-F5344CB8AC3E}">
        <p14:creationId xmlns:p14="http://schemas.microsoft.com/office/powerpoint/2010/main" val="367100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5B1B3-8662-44E8-B974-A5EF94977310}" type="slidenum">
              <a:rPr lang="en-US" smtClean="0"/>
              <a:t>31</a:t>
            </a:fld>
            <a:endParaRPr lang="en-US"/>
          </a:p>
        </p:txBody>
      </p:sp>
    </p:spTree>
    <p:extLst>
      <p:ext uri="{BB962C8B-B14F-4D97-AF65-F5344CB8AC3E}">
        <p14:creationId xmlns:p14="http://schemas.microsoft.com/office/powerpoint/2010/main" val="209276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34</a:t>
            </a:fld>
            <a:endParaRPr lang="en-US"/>
          </a:p>
        </p:txBody>
      </p:sp>
    </p:spTree>
    <p:extLst>
      <p:ext uri="{BB962C8B-B14F-4D97-AF65-F5344CB8AC3E}">
        <p14:creationId xmlns:p14="http://schemas.microsoft.com/office/powerpoint/2010/main" val="172867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49</a:t>
            </a:fld>
            <a:endParaRPr lang="en-US"/>
          </a:p>
        </p:txBody>
      </p:sp>
    </p:spTree>
    <p:extLst>
      <p:ext uri="{BB962C8B-B14F-4D97-AF65-F5344CB8AC3E}">
        <p14:creationId xmlns:p14="http://schemas.microsoft.com/office/powerpoint/2010/main" val="263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54</a:t>
            </a:fld>
            <a:endParaRPr lang="en-US"/>
          </a:p>
        </p:txBody>
      </p:sp>
    </p:spTree>
    <p:extLst>
      <p:ext uri="{BB962C8B-B14F-4D97-AF65-F5344CB8AC3E}">
        <p14:creationId xmlns:p14="http://schemas.microsoft.com/office/powerpoint/2010/main" val="361738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55</a:t>
            </a:fld>
            <a:endParaRPr lang="en-US"/>
          </a:p>
        </p:txBody>
      </p:sp>
    </p:spTree>
    <p:extLst>
      <p:ext uri="{BB962C8B-B14F-4D97-AF65-F5344CB8AC3E}">
        <p14:creationId xmlns:p14="http://schemas.microsoft.com/office/powerpoint/2010/main" val="316264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5B1B3-8662-44E8-B974-A5EF94977310}" type="slidenum">
              <a:rPr lang="en-US" smtClean="0"/>
              <a:t>61</a:t>
            </a:fld>
            <a:endParaRPr lang="en-US"/>
          </a:p>
        </p:txBody>
      </p:sp>
    </p:spTree>
    <p:extLst>
      <p:ext uri="{BB962C8B-B14F-4D97-AF65-F5344CB8AC3E}">
        <p14:creationId xmlns:p14="http://schemas.microsoft.com/office/powerpoint/2010/main" val="327172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1BF28D-EDE4-44D5-B3EF-C1FCD7201B67}"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225240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70A8C-FA3C-4813-8967-627ADA79AF06}"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295406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59587-90ED-4084-A592-67CCE48DDD9D}"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284D2C-8224-4A0C-99F3-ED2D38F528E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616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718C77C-84DB-477E-93DF-EC8ACF4EF9E1}"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207112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4D53983-7444-45E3-A23E-C2598B2D6B43}"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284D2C-8224-4A0C-99F3-ED2D38F528E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5873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9C9D9DD-22BE-48CB-B8BF-8616A57FEB96}"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199915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73BCC7-2E53-480A-882A-549FCC3EAB9B}"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780127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7898D4-E776-44D3-845F-6B0B0AF268B5}"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2506470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90C09-82F2-4296-9146-222F4B11EC90}"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230613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72809-1077-496A-AD9D-A01078C4EC16}"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5361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6287E-D51C-4136-868C-E02F020B22F8}"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34881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AC7885-F720-4EDA-8B99-D50872139761}"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3969010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28E0E-BF10-4F65-927D-00774962012E}"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1779541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E6358A-76CB-4C29-BAAF-1C864BF06D92}" type="datetime1">
              <a:rPr lang="en-US" smtClean="0"/>
              <a:t>07-Jul-15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23279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FDB6B-EE97-49E8-A0A4-71EF20CD5784}" type="datetime1">
              <a:rPr lang="en-US" smtClean="0"/>
              <a:t>07-Jul-15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101414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97FD9-CFF6-4469-9DC9-A4748E1AA59C}" type="datetime1">
              <a:rPr lang="en-US" smtClean="0"/>
              <a:t>07-Jul-15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996678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0DF31-366D-4E75-985D-5067A1F4E804}"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3745758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1312-FA84-4E6C-91EF-D306EFBDCEB9}"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1241269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F2E7E-8EC1-4F14-A68D-E484498FC798}"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359773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64F34-9C25-4347-AEF0-03D3CC338614}"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83A1B-80A6-4163-B759-261D84F27E7F}" type="slidenum">
              <a:rPr lang="en-US" smtClean="0"/>
              <a:t>‹#›</a:t>
            </a:fld>
            <a:endParaRPr lang="en-US"/>
          </a:p>
        </p:txBody>
      </p:sp>
    </p:spTree>
    <p:extLst>
      <p:ext uri="{BB962C8B-B14F-4D97-AF65-F5344CB8AC3E}">
        <p14:creationId xmlns:p14="http://schemas.microsoft.com/office/powerpoint/2010/main" val="48163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DB87A-C51E-4DA3-9D5B-2DC652EB77C3}" type="datetime1">
              <a:rPr lang="en-US" smtClean="0"/>
              <a:t>07-Jul-15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22373187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EAFD05-29CE-47A0-89B9-F68CAF140C00}"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79088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330D27-F56A-4438-AA28-B8E747854867}" type="datetime1">
              <a:rPr lang="en-US" smtClean="0"/>
              <a:t>07-Jul-15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146369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D7D2BC-000E-40A4-B0A2-C339055369CF}" type="datetime1">
              <a:rPr lang="en-US" smtClean="0"/>
              <a:t>07-Jul-15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39189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107F6-DE50-4A59-BA7E-8497D4CFD3B6}" type="datetime1">
              <a:rPr lang="en-US" smtClean="0"/>
              <a:t>07-Jul-15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118785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EDE0B-0183-4980-B5FD-B977056D59E5}"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268496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368A6-FDA4-43DD-B8DD-F1E2E820C1DA}" type="datetime1">
              <a:rPr lang="en-US" smtClean="0"/>
              <a:t>07-Jul-15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284D2C-8224-4A0C-99F3-ED2D38F528EA}" type="slidenum">
              <a:rPr lang="en-US" smtClean="0"/>
              <a:t>‹#›</a:t>
            </a:fld>
            <a:endParaRPr lang="en-US"/>
          </a:p>
        </p:txBody>
      </p:sp>
    </p:spTree>
    <p:extLst>
      <p:ext uri="{BB962C8B-B14F-4D97-AF65-F5344CB8AC3E}">
        <p14:creationId xmlns:p14="http://schemas.microsoft.com/office/powerpoint/2010/main" val="169421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6B3584D-ED68-4691-8F23-1564FE7A50B6}" type="datetime1">
              <a:rPr lang="en-US" smtClean="0"/>
              <a:t>07-Jul-15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8284D2C-8224-4A0C-99F3-ED2D38F528EA}" type="slidenum">
              <a:rPr lang="en-US" smtClean="0"/>
              <a:t>‹#›</a:t>
            </a:fld>
            <a:endParaRPr lang="en-US"/>
          </a:p>
        </p:txBody>
      </p:sp>
    </p:spTree>
    <p:extLst>
      <p:ext uri="{BB962C8B-B14F-4D97-AF65-F5344CB8AC3E}">
        <p14:creationId xmlns:p14="http://schemas.microsoft.com/office/powerpoint/2010/main" val="135168090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52EB9-251E-4789-A740-46C304B5DF8A}" type="datetime1">
              <a:rPr lang="en-US" smtClean="0"/>
              <a:t>07-Jul-15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83A1B-80A6-4163-B759-261D84F27E7F}" type="slidenum">
              <a:rPr lang="en-US" smtClean="0"/>
              <a:t>‹#›</a:t>
            </a:fld>
            <a:endParaRPr lang="en-US"/>
          </a:p>
        </p:txBody>
      </p:sp>
    </p:spTree>
    <p:extLst>
      <p:ext uri="{BB962C8B-B14F-4D97-AF65-F5344CB8AC3E}">
        <p14:creationId xmlns:p14="http://schemas.microsoft.com/office/powerpoint/2010/main" val="396736455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Putamen" TargetMode="External"/><Relationship Id="rId2" Type="http://schemas.openxmlformats.org/officeDocument/2006/relationships/hyperlink" Target="https://en.wikipedia.org/wiki/Basal_ganglia" TargetMode="External"/><Relationship Id="rId1" Type="http://schemas.openxmlformats.org/officeDocument/2006/relationships/slideLayout" Target="../slideLayouts/slideLayout2.xml"/><Relationship Id="rId5" Type="http://schemas.openxmlformats.org/officeDocument/2006/relationships/hyperlink" Target="https://en.wikipedia.org/wiki/Lenticular_nucleus" TargetMode="External"/><Relationship Id="rId4" Type="http://schemas.openxmlformats.org/officeDocument/2006/relationships/hyperlink" Target="https://en.wikipedia.org/wiki/Globus_pallidu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pedia.org/wiki/Microgra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Metallothionei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Calibri" panose="020F0502020204030204" pitchFamily="34" charset="0"/>
              </a:rPr>
              <a:t>Metabolic Disorders Of The Nervous System</a:t>
            </a:r>
            <a:endParaRPr lang="en-US" dirty="0">
              <a:latin typeface="Calibri" panose="020F0502020204030204" pitchFamily="34" charset="0"/>
            </a:endParaRPr>
          </a:p>
        </p:txBody>
      </p:sp>
      <p:sp>
        <p:nvSpPr>
          <p:cNvPr id="3" name="Subtitle 2"/>
          <p:cNvSpPr>
            <a:spLocks noGrp="1"/>
          </p:cNvSpPr>
          <p:nvPr>
            <p:ph type="subTitle" idx="1"/>
          </p:nvPr>
        </p:nvSpPr>
        <p:spPr/>
        <p:txBody>
          <a:bodyPr/>
          <a:lstStyle/>
          <a:p>
            <a:pPr algn="r"/>
            <a:endParaRPr lang="en-US" dirty="0" smtClean="0">
              <a:solidFill>
                <a:schemeClr val="tx1"/>
              </a:solidFill>
            </a:endParaRPr>
          </a:p>
          <a:p>
            <a:pPr algn="r"/>
            <a:r>
              <a:rPr lang="en-US" sz="2000" dirty="0" smtClean="0">
                <a:solidFill>
                  <a:schemeClr val="tx1"/>
                </a:solidFill>
                <a:latin typeface="Calibri" panose="020F0502020204030204" pitchFamily="34" charset="0"/>
              </a:rPr>
              <a:t>Dr. Ravi </a:t>
            </a:r>
            <a:r>
              <a:rPr lang="en-US" sz="2000" dirty="0">
                <a:solidFill>
                  <a:schemeClr val="tx1"/>
                </a:solidFill>
                <a:latin typeface="Calibri" panose="020F0502020204030204" pitchFamily="34" charset="0"/>
              </a:rPr>
              <a:t>(</a:t>
            </a:r>
            <a:r>
              <a:rPr lang="en-US" sz="2000" dirty="0" smtClean="0">
                <a:solidFill>
                  <a:schemeClr val="tx1"/>
                </a:solidFill>
                <a:latin typeface="Calibri" panose="020F0502020204030204" pitchFamily="34" charset="0"/>
              </a:rPr>
              <a:t>PGY1 - General </a:t>
            </a:r>
            <a:r>
              <a:rPr lang="en-US" sz="2000" dirty="0">
                <a:solidFill>
                  <a:schemeClr val="tx1"/>
                </a:solidFill>
                <a:latin typeface="Calibri" panose="020F0502020204030204" pitchFamily="34" charset="0"/>
              </a:rPr>
              <a:t>Medicine)</a:t>
            </a:r>
          </a:p>
        </p:txBody>
      </p:sp>
    </p:spTree>
    <p:extLst>
      <p:ext uri="{BB962C8B-B14F-4D97-AF65-F5344CB8AC3E}">
        <p14:creationId xmlns:p14="http://schemas.microsoft.com/office/powerpoint/2010/main" val="78709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Menkes Disease</a:t>
            </a:r>
            <a:br>
              <a:rPr lang="en-US" dirty="0">
                <a:latin typeface="Calibri" panose="020F0502020204030204" pitchFamily="34" charset="0"/>
              </a:rPr>
            </a:br>
            <a:r>
              <a:rPr lang="en-US" dirty="0">
                <a:latin typeface="Calibri" panose="020F0502020204030204" pitchFamily="34" charset="0"/>
              </a:rPr>
              <a:t>Etiology</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Menkes disease is a copper efflux disease</a:t>
            </a:r>
          </a:p>
          <a:p>
            <a:r>
              <a:rPr lang="en-US" sz="2400" dirty="0" smtClean="0">
                <a:latin typeface="Calibri" panose="020F0502020204030204" pitchFamily="34" charset="0"/>
              </a:rPr>
              <a:t>Copper accumulation occurs in the small intestine epithelial cells and epithelial cells of the proximal tubules of the kidney due to normal influx but improper efflux</a:t>
            </a:r>
          </a:p>
          <a:p>
            <a:r>
              <a:rPr lang="en-US" sz="2400" dirty="0" smtClean="0">
                <a:latin typeface="Calibri" panose="020F0502020204030204" pitchFamily="34" charset="0"/>
              </a:rPr>
              <a:t>Marked deficiency of copper in the brain occurs as ATP7A is required for the copper transport across the blood brain barrier</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10</a:t>
            </a:fld>
            <a:endParaRPr lang="en-US"/>
          </a:p>
        </p:txBody>
      </p:sp>
    </p:spTree>
    <p:extLst>
      <p:ext uri="{BB962C8B-B14F-4D97-AF65-F5344CB8AC3E}">
        <p14:creationId xmlns:p14="http://schemas.microsoft.com/office/powerpoint/2010/main" val="1574224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Calibri" panose="020F0502020204030204" pitchFamily="34" charset="0"/>
              </a:rPr>
              <a:t>Menkes Disease</a:t>
            </a:r>
            <a:br>
              <a:rPr lang="en-US" dirty="0">
                <a:latin typeface="Calibri" panose="020F0502020204030204" pitchFamily="34" charset="0"/>
              </a:rPr>
            </a:br>
            <a:r>
              <a:rPr lang="en-US" dirty="0">
                <a:latin typeface="Calibri" panose="020F0502020204030204" pitchFamily="34" charset="0"/>
              </a:rPr>
              <a:t>Etiology</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1109" y="1247177"/>
            <a:ext cx="4445000" cy="4656667"/>
          </a:xfrm>
        </p:spPr>
      </p:pic>
      <p:sp>
        <p:nvSpPr>
          <p:cNvPr id="6" name="Content Placeholder 5"/>
          <p:cNvSpPr>
            <a:spLocks noGrp="1"/>
          </p:cNvSpPr>
          <p:nvPr>
            <p:ph sz="half" idx="2"/>
          </p:nvPr>
        </p:nvSpPr>
        <p:spPr>
          <a:xfrm>
            <a:off x="6513414" y="2126222"/>
            <a:ext cx="4313864" cy="3777622"/>
          </a:xfrm>
        </p:spPr>
        <p:txBody>
          <a:bodyPr>
            <a:normAutofit/>
          </a:bodyPr>
          <a:lstStyle/>
          <a:p>
            <a:r>
              <a:rPr lang="en-US" sz="2000" dirty="0" smtClean="0">
                <a:latin typeface="Calibri" panose="020F0502020204030204" pitchFamily="34" charset="0"/>
              </a:rPr>
              <a:t>Copper transporter-1 is required for the influx of copper into the cell</a:t>
            </a:r>
          </a:p>
          <a:p>
            <a:r>
              <a:rPr lang="en-US" sz="2000" dirty="0" smtClean="0">
                <a:latin typeface="Calibri" panose="020F0502020204030204" pitchFamily="34" charset="0"/>
              </a:rPr>
              <a:t>ATP7A is required for the efflux of copper from the cell</a:t>
            </a:r>
          </a:p>
          <a:p>
            <a:r>
              <a:rPr lang="en-US" sz="2000" dirty="0" smtClean="0">
                <a:latin typeface="Calibri" panose="020F0502020204030204" pitchFamily="34" charset="0"/>
              </a:rPr>
              <a:t>So, in ATP7A defect, copper accumulates in the intestinal and kidney cells</a:t>
            </a:r>
            <a:endParaRPr lang="en-US" sz="2000"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28284D2C-8224-4A0C-99F3-ED2D38F528EA}" type="slidenum">
              <a:rPr lang="en-US" smtClean="0"/>
              <a:t>11</a:t>
            </a:fld>
            <a:endParaRPr lang="en-US"/>
          </a:p>
        </p:txBody>
      </p:sp>
    </p:spTree>
    <p:extLst>
      <p:ext uri="{BB962C8B-B14F-4D97-AF65-F5344CB8AC3E}">
        <p14:creationId xmlns:p14="http://schemas.microsoft.com/office/powerpoint/2010/main" val="446767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anose="020F0502020204030204" pitchFamily="34" charset="0"/>
              </a:rPr>
              <a:t>Menkes Disease</a:t>
            </a:r>
            <a:br>
              <a:rPr lang="en-US" dirty="0" smtClean="0">
                <a:latin typeface="Calibri" panose="020F0502020204030204" pitchFamily="34" charset="0"/>
              </a:rPr>
            </a:br>
            <a:r>
              <a:rPr lang="en-US" dirty="0" smtClean="0">
                <a:latin typeface="Calibri" panose="020F0502020204030204" pitchFamily="34" charset="0"/>
              </a:rPr>
              <a:t>Clinical Features</a:t>
            </a:r>
            <a:endParaRPr lang="en-US" dirty="0">
              <a:latin typeface="Calibri" panose="020F0502020204030204" pitchFamily="34" charset="0"/>
            </a:endParaRPr>
          </a:p>
        </p:txBody>
      </p:sp>
      <p:sp>
        <p:nvSpPr>
          <p:cNvPr id="6" name="Content Placeholder 5"/>
          <p:cNvSpPr>
            <a:spLocks noGrp="1"/>
          </p:cNvSpPr>
          <p:nvPr>
            <p:ph idx="1"/>
          </p:nvPr>
        </p:nvSpPr>
        <p:spPr>
          <a:xfrm>
            <a:off x="5494866" y="2133600"/>
            <a:ext cx="6009745" cy="3777622"/>
          </a:xfrm>
        </p:spPr>
        <p:txBody>
          <a:bodyPr/>
          <a:lstStyle/>
          <a:p>
            <a:r>
              <a:rPr lang="en-US" sz="2000" dirty="0" smtClean="0">
                <a:latin typeface="Calibri" panose="020F0502020204030204" pitchFamily="34" charset="0"/>
              </a:rPr>
              <a:t>Short, sparse, coarse, hypopigmented hair (Kinky Hair disease)</a:t>
            </a:r>
          </a:p>
          <a:p>
            <a:r>
              <a:rPr lang="en-US" sz="2000" dirty="0" smtClean="0">
                <a:latin typeface="Calibri" panose="020F0502020204030204" pitchFamily="34" charset="0"/>
              </a:rPr>
              <a:t>Melanin synthesis (Tyrosinase) requires copper</a:t>
            </a:r>
          </a:p>
          <a:p>
            <a:pPr marL="0" indent="0">
              <a:buNone/>
            </a:pPr>
            <a:r>
              <a:rPr lang="en-US" sz="2000" dirty="0" smtClean="0">
                <a:latin typeface="Calibri" panose="020F0502020204030204" pitchFamily="34" charset="0"/>
              </a:rPr>
              <a:t>D) Twists </a:t>
            </a:r>
            <a:r>
              <a:rPr lang="en-US" sz="2000" dirty="0">
                <a:latin typeface="Calibri" panose="020F0502020204030204" pitchFamily="34" charset="0"/>
              </a:rPr>
              <a:t>definable as pili </a:t>
            </a:r>
            <a:r>
              <a:rPr lang="en-US" sz="2000" dirty="0" smtClean="0">
                <a:latin typeface="Calibri" panose="020F0502020204030204" pitchFamily="34" charset="0"/>
              </a:rPr>
              <a:t>torti</a:t>
            </a:r>
          </a:p>
          <a:p>
            <a:pPr marL="0" indent="0">
              <a:buNone/>
            </a:pPr>
            <a:r>
              <a:rPr lang="en-US" sz="2000" dirty="0" smtClean="0">
                <a:latin typeface="Calibri" panose="020F0502020204030204" pitchFamily="34" charset="0"/>
              </a:rPr>
              <a:t>E)</a:t>
            </a:r>
            <a:r>
              <a:rPr lang="en-US" sz="2000" b="1" dirty="0" smtClean="0">
                <a:latin typeface="Calibri" panose="020F0502020204030204" pitchFamily="34" charset="0"/>
              </a:rPr>
              <a:t> Trichorrhexis </a:t>
            </a:r>
            <a:r>
              <a:rPr lang="en-US" sz="2000" b="1" dirty="0">
                <a:latin typeface="Calibri" panose="020F0502020204030204" pitchFamily="34" charset="0"/>
              </a:rPr>
              <a:t>nodosa</a:t>
            </a:r>
            <a:r>
              <a:rPr lang="en-US" sz="2000" dirty="0">
                <a:latin typeface="Calibri" panose="020F0502020204030204" pitchFamily="34" charset="0"/>
              </a:rPr>
              <a:t> </a:t>
            </a:r>
            <a:r>
              <a:rPr lang="en-US" sz="2000" dirty="0" smtClean="0">
                <a:latin typeface="Calibri" panose="020F0502020204030204" pitchFamily="34" charset="0"/>
              </a:rPr>
              <a:t>(is </a:t>
            </a:r>
            <a:r>
              <a:rPr lang="en-US" sz="2000" dirty="0">
                <a:latin typeface="Calibri" panose="020F0502020204030204" pitchFamily="34" charset="0"/>
              </a:rPr>
              <a:t>a defect in the hair shaft characterized by thickening or weak points (nodes) that cause the hair to break off </a:t>
            </a:r>
            <a:r>
              <a:rPr lang="en-US" sz="2000" dirty="0" smtClean="0">
                <a:latin typeface="Calibri" panose="020F0502020204030204" pitchFamily="34" charset="0"/>
              </a:rPr>
              <a:t>easily)</a:t>
            </a:r>
          </a:p>
          <a:p>
            <a:endParaRPr lang="en-US" sz="2000" dirty="0" smtClean="0">
              <a:latin typeface="Calibri" panose="020F0502020204030204" pitchFamily="34"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338" y="677756"/>
            <a:ext cx="3810000" cy="26479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01" y="3379352"/>
            <a:ext cx="4457937" cy="2760470"/>
          </a:xfrm>
          <a:prstGeom prst="rect">
            <a:avLst/>
          </a:prstGeom>
        </p:spPr>
      </p:pic>
      <p:sp>
        <p:nvSpPr>
          <p:cNvPr id="3" name="Slide Number Placeholder 2"/>
          <p:cNvSpPr>
            <a:spLocks noGrp="1"/>
          </p:cNvSpPr>
          <p:nvPr>
            <p:ph type="sldNum" sz="quarter" idx="12"/>
          </p:nvPr>
        </p:nvSpPr>
        <p:spPr/>
        <p:txBody>
          <a:bodyPr/>
          <a:lstStyle/>
          <a:p>
            <a:fld id="{28284D2C-8224-4A0C-99F3-ED2D38F528EA}" type="slidenum">
              <a:rPr lang="en-US" smtClean="0"/>
              <a:t>12</a:t>
            </a:fld>
            <a:endParaRPr lang="en-US"/>
          </a:p>
        </p:txBody>
      </p:sp>
    </p:spTree>
    <p:extLst>
      <p:ext uri="{BB962C8B-B14F-4D97-AF65-F5344CB8AC3E}">
        <p14:creationId xmlns:p14="http://schemas.microsoft.com/office/powerpoint/2010/main" val="2271372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Menkes Disease</a:t>
            </a:r>
            <a:br>
              <a:rPr lang="en-US" dirty="0">
                <a:latin typeface="Calibri" panose="020F0502020204030204" pitchFamily="34" charset="0"/>
              </a:rPr>
            </a:br>
            <a:r>
              <a:rPr lang="en-US" dirty="0">
                <a:latin typeface="Calibri" panose="020F0502020204030204" pitchFamily="34" charset="0"/>
              </a:rPr>
              <a:t>Clinical Features</a:t>
            </a:r>
            <a:endParaRPr lang="en-US" dirty="0"/>
          </a:p>
        </p:txBody>
      </p:sp>
      <p:sp>
        <p:nvSpPr>
          <p:cNvPr id="3" name="Content Placeholder 2"/>
          <p:cNvSpPr>
            <a:spLocks noGrp="1"/>
          </p:cNvSpPr>
          <p:nvPr>
            <p:ph idx="1"/>
          </p:nvPr>
        </p:nvSpPr>
        <p:spPr/>
        <p:txBody>
          <a:bodyPr>
            <a:normAutofit/>
          </a:bodyPr>
          <a:lstStyle/>
          <a:p>
            <a:r>
              <a:rPr lang="en-US" sz="2000" dirty="0">
                <a:latin typeface="Calibri" panose="020F0502020204030204" pitchFamily="34" charset="0"/>
              </a:rPr>
              <a:t>Developmental delay and intellectual disability</a:t>
            </a:r>
          </a:p>
          <a:p>
            <a:r>
              <a:rPr lang="en-US" sz="2000" dirty="0" smtClean="0">
                <a:latin typeface="Calibri" panose="020F0502020204030204" pitchFamily="34" charset="0"/>
              </a:rPr>
              <a:t>Seizures, failure to thrive and subnormal body temperature</a:t>
            </a:r>
          </a:p>
          <a:p>
            <a:r>
              <a:rPr lang="en-US" sz="2000" dirty="0" smtClean="0">
                <a:latin typeface="Calibri" panose="020F0502020204030204" pitchFamily="34" charset="0"/>
              </a:rPr>
              <a:t>Loose skin, fragile bones and frequent fractures (reduced </a:t>
            </a:r>
            <a:r>
              <a:rPr lang="en-US" sz="2000" dirty="0" err="1" smtClean="0">
                <a:latin typeface="Calibri" panose="020F0502020204030204" pitchFamily="34" charset="0"/>
              </a:rPr>
              <a:t>lysyl</a:t>
            </a:r>
            <a:r>
              <a:rPr lang="en-US" sz="2000" dirty="0" smtClean="0">
                <a:latin typeface="Calibri" panose="020F0502020204030204" pitchFamily="34" charset="0"/>
              </a:rPr>
              <a:t> oxidase activity – required for cross linking collagen &amp; elastin)</a:t>
            </a:r>
          </a:p>
          <a:p>
            <a:r>
              <a:rPr lang="en-US" sz="2000" dirty="0" smtClean="0">
                <a:latin typeface="Calibri" panose="020F0502020204030204" pitchFamily="34" charset="0"/>
              </a:rPr>
              <a:t>Diarrhea and intestinal hemorrhage occur (copper accumulation in the intestines)</a:t>
            </a:r>
          </a:p>
          <a:p>
            <a:r>
              <a:rPr lang="en-US" sz="2000" dirty="0" smtClean="0">
                <a:latin typeface="Calibri" panose="020F0502020204030204" pitchFamily="34" charset="0"/>
              </a:rPr>
              <a:t>Patients rarely survive &gt; 3 years</a:t>
            </a:r>
            <a:endParaRPr lang="en-US" sz="2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13</a:t>
            </a:fld>
            <a:endParaRPr lang="en-US"/>
          </a:p>
        </p:txBody>
      </p:sp>
    </p:spTree>
    <p:extLst>
      <p:ext uri="{BB962C8B-B14F-4D97-AF65-F5344CB8AC3E}">
        <p14:creationId xmlns:p14="http://schemas.microsoft.com/office/powerpoint/2010/main" val="3376161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Occipital Horn Syndrome</a:t>
            </a:r>
            <a:endParaRPr lang="en-US" dirty="0">
              <a:latin typeface="Calibri" panose="020F0502020204030204" pitchFamily="34" charset="0"/>
            </a:endParaRPr>
          </a:p>
        </p:txBody>
      </p:sp>
      <p:sp>
        <p:nvSpPr>
          <p:cNvPr id="3" name="Content Placeholder 2"/>
          <p:cNvSpPr>
            <a:spLocks noGrp="1"/>
          </p:cNvSpPr>
          <p:nvPr>
            <p:ph idx="1"/>
          </p:nvPr>
        </p:nvSpPr>
        <p:spPr>
          <a:xfrm>
            <a:off x="6011332" y="2133600"/>
            <a:ext cx="5493279" cy="3777622"/>
          </a:xfrm>
        </p:spPr>
        <p:txBody>
          <a:bodyPr>
            <a:normAutofit/>
          </a:bodyPr>
          <a:lstStyle/>
          <a:p>
            <a:r>
              <a:rPr lang="en-US" sz="2000" dirty="0" smtClean="0">
                <a:latin typeface="Calibri" panose="020F0502020204030204" pitchFamily="34" charset="0"/>
              </a:rPr>
              <a:t>It is a milder form of Menkes disease</a:t>
            </a:r>
          </a:p>
          <a:p>
            <a:r>
              <a:rPr lang="en-US" sz="2000" dirty="0" smtClean="0">
                <a:latin typeface="Calibri" panose="020F0502020204030204" pitchFamily="34" charset="0"/>
              </a:rPr>
              <a:t>Occipital </a:t>
            </a:r>
            <a:r>
              <a:rPr lang="en-US" sz="2000" dirty="0">
                <a:latin typeface="Calibri" panose="020F0502020204030204" pitchFamily="34" charset="0"/>
              </a:rPr>
              <a:t>horns </a:t>
            </a:r>
            <a:r>
              <a:rPr lang="en-US" sz="2000" dirty="0" smtClean="0">
                <a:latin typeface="Calibri" panose="020F0502020204030204" pitchFamily="34" charset="0"/>
              </a:rPr>
              <a:t>are seen which </a:t>
            </a:r>
            <a:r>
              <a:rPr lang="en-US" sz="2000" dirty="0">
                <a:latin typeface="Calibri" panose="020F0502020204030204" pitchFamily="34" charset="0"/>
              </a:rPr>
              <a:t>are symmetric exostoses protruding from the occipital bone and pointing downward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164" y="2133600"/>
            <a:ext cx="3847569" cy="3532988"/>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14</a:t>
            </a:fld>
            <a:endParaRPr lang="en-US"/>
          </a:p>
        </p:txBody>
      </p:sp>
    </p:spTree>
    <p:extLst>
      <p:ext uri="{BB962C8B-B14F-4D97-AF65-F5344CB8AC3E}">
        <p14:creationId xmlns:p14="http://schemas.microsoft.com/office/powerpoint/2010/main" val="925389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Menkes Disease </a:t>
            </a:r>
            <a:br>
              <a:rPr lang="en-US" dirty="0" smtClean="0">
                <a:latin typeface="Calibri" panose="020F0502020204030204" pitchFamily="34" charset="0"/>
              </a:rPr>
            </a:br>
            <a:r>
              <a:rPr lang="en-US" dirty="0" smtClean="0">
                <a:latin typeface="Calibri" panose="020F0502020204030204" pitchFamily="34" charset="0"/>
              </a:rPr>
              <a:t>Diagnosis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000" dirty="0">
                <a:latin typeface="Calibri" panose="020F0502020204030204" pitchFamily="34" charset="0"/>
              </a:rPr>
              <a:t>Serum copper level less than 70 mg/</a:t>
            </a:r>
            <a:r>
              <a:rPr lang="en-US" sz="2000" dirty="0" err="1">
                <a:latin typeface="Calibri" panose="020F0502020204030204" pitchFamily="34" charset="0"/>
              </a:rPr>
              <a:t>dL</a:t>
            </a:r>
            <a:r>
              <a:rPr lang="en-US" sz="2000" dirty="0">
                <a:latin typeface="Calibri" panose="020F0502020204030204" pitchFamily="34" charset="0"/>
              </a:rPr>
              <a:t> (reference 80-160)</a:t>
            </a:r>
          </a:p>
          <a:p>
            <a:r>
              <a:rPr lang="en-US" sz="2000" dirty="0">
                <a:latin typeface="Calibri" panose="020F0502020204030204" pitchFamily="34" charset="0"/>
              </a:rPr>
              <a:t>Serum ceruloplasmin level less than 20 mg/</a:t>
            </a:r>
            <a:r>
              <a:rPr lang="en-US" sz="2000" dirty="0" err="1">
                <a:latin typeface="Calibri" panose="020F0502020204030204" pitchFamily="34" charset="0"/>
              </a:rPr>
              <a:t>dL</a:t>
            </a:r>
            <a:r>
              <a:rPr lang="en-US" sz="2000" dirty="0">
                <a:latin typeface="Calibri" panose="020F0502020204030204" pitchFamily="34" charset="0"/>
              </a:rPr>
              <a:t> (reference 20-60)</a:t>
            </a:r>
          </a:p>
          <a:p>
            <a:r>
              <a:rPr lang="en-US" sz="2000" b="1" dirty="0" smtClean="0">
                <a:latin typeface="Calibri" panose="020F0502020204030204" pitchFamily="34" charset="0"/>
              </a:rPr>
              <a:t>DOPA </a:t>
            </a:r>
            <a:r>
              <a:rPr lang="en-US" sz="2000" dirty="0" smtClean="0">
                <a:latin typeface="Calibri" panose="020F0502020204030204" pitchFamily="34" charset="0"/>
              </a:rPr>
              <a:t>(dihydroxyphenylalanine)</a:t>
            </a:r>
            <a:r>
              <a:rPr lang="en-US" sz="2000" b="1" dirty="0" smtClean="0">
                <a:latin typeface="Calibri" panose="020F0502020204030204" pitchFamily="34" charset="0"/>
              </a:rPr>
              <a:t>:DHPG (</a:t>
            </a:r>
            <a:r>
              <a:rPr lang="en-US" sz="2000" dirty="0" smtClean="0">
                <a:latin typeface="Calibri" panose="020F0502020204030204" pitchFamily="34" charset="0"/>
              </a:rPr>
              <a:t>dihydroxyphenylglycol) </a:t>
            </a:r>
            <a:r>
              <a:rPr lang="en-US" sz="2000" b="1" dirty="0" smtClean="0">
                <a:latin typeface="Calibri" panose="020F0502020204030204" pitchFamily="34" charset="0"/>
              </a:rPr>
              <a:t>ratio </a:t>
            </a:r>
            <a:r>
              <a:rPr lang="en-US" sz="2000" dirty="0" smtClean="0">
                <a:latin typeface="Calibri" panose="020F0502020204030204" pitchFamily="34" charset="0"/>
              </a:rPr>
              <a:t>(due </a:t>
            </a:r>
            <a:r>
              <a:rPr lang="en-US" sz="2000" dirty="0">
                <a:latin typeface="Calibri" panose="020F0502020204030204" pitchFamily="34" charset="0"/>
              </a:rPr>
              <a:t>to decreased activity of dopamine </a:t>
            </a:r>
            <a:r>
              <a:rPr lang="en-US" sz="2000" dirty="0" smtClean="0">
                <a:latin typeface="Calibri" panose="020F0502020204030204" pitchFamily="34" charset="0"/>
              </a:rPr>
              <a:t>beta-hydroxylase – requires copper as a co-factor)</a:t>
            </a:r>
            <a:endParaRPr lang="en-US" sz="2000" b="1" dirty="0" smtClean="0">
              <a:latin typeface="Calibri" panose="020F0502020204030204" pitchFamily="34" charset="0"/>
            </a:endParaRPr>
          </a:p>
          <a:p>
            <a:r>
              <a:rPr lang="en-US" sz="2000" dirty="0" smtClean="0">
                <a:latin typeface="Calibri" panose="020F0502020204030204" pitchFamily="34" charset="0"/>
              </a:rPr>
              <a:t>Greater </a:t>
            </a:r>
            <a:r>
              <a:rPr lang="en-US" sz="2000" dirty="0">
                <a:latin typeface="Calibri" panose="020F0502020204030204" pitchFamily="34" charset="0"/>
              </a:rPr>
              <a:t>than 5 in serum (normal 1.7-3.3)</a:t>
            </a:r>
          </a:p>
          <a:p>
            <a:r>
              <a:rPr lang="en-US" sz="2000" dirty="0">
                <a:latin typeface="Calibri" panose="020F0502020204030204" pitchFamily="34" charset="0"/>
              </a:rPr>
              <a:t>Greater than 1 in cerebrospinal fluid (normal </a:t>
            </a:r>
            <a:r>
              <a:rPr lang="en-US" sz="2000" dirty="0" smtClean="0">
                <a:latin typeface="Calibri" panose="020F0502020204030204" pitchFamily="34" charset="0"/>
              </a:rPr>
              <a:t>0.3-0.7)</a:t>
            </a:r>
          </a:p>
          <a:p>
            <a:endParaRPr lang="en-US" dirty="0"/>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15</a:t>
            </a:fld>
            <a:endParaRPr lang="en-US"/>
          </a:p>
        </p:txBody>
      </p:sp>
    </p:spTree>
    <p:extLst>
      <p:ext uri="{BB962C8B-B14F-4D97-AF65-F5344CB8AC3E}">
        <p14:creationId xmlns:p14="http://schemas.microsoft.com/office/powerpoint/2010/main" val="209225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Menkes Disease </a:t>
            </a:r>
            <a:br>
              <a:rPr lang="en-US" dirty="0">
                <a:latin typeface="Calibri" panose="020F0502020204030204" pitchFamily="34" charset="0"/>
              </a:rPr>
            </a:br>
            <a:r>
              <a:rPr lang="en-US" dirty="0">
                <a:latin typeface="Calibri" panose="020F0502020204030204" pitchFamily="34" charset="0"/>
              </a:rPr>
              <a:t>Diagnosis</a:t>
            </a:r>
            <a:endParaRPr lang="en-US" dirty="0"/>
          </a:p>
        </p:txBody>
      </p:sp>
      <p:sp>
        <p:nvSpPr>
          <p:cNvPr id="3" name="Content Placeholder 2"/>
          <p:cNvSpPr>
            <a:spLocks noGrp="1"/>
          </p:cNvSpPr>
          <p:nvPr>
            <p:ph idx="1"/>
          </p:nvPr>
        </p:nvSpPr>
        <p:spPr/>
        <p:txBody>
          <a:bodyPr/>
          <a:lstStyle/>
          <a:p>
            <a:r>
              <a:rPr lang="en-US" sz="2000" b="1" dirty="0" smtClean="0">
                <a:latin typeface="Calibri" panose="020F0502020204030204" pitchFamily="34" charset="0"/>
              </a:rPr>
              <a:t>Dopamine is increased and Norepinephrine is decreased</a:t>
            </a:r>
          </a:p>
          <a:p>
            <a:pPr marL="0" indent="0">
              <a:buNone/>
            </a:pPr>
            <a:r>
              <a:rPr lang="en-US" sz="2000" b="1" dirty="0" smtClean="0">
                <a:latin typeface="Calibri" panose="020F0502020204030204" pitchFamily="34" charset="0"/>
              </a:rPr>
              <a:t>So, the ratio </a:t>
            </a:r>
            <a:r>
              <a:rPr lang="en-US" sz="2000" b="1" dirty="0">
                <a:latin typeface="Calibri" panose="020F0502020204030204" pitchFamily="34" charset="0"/>
              </a:rPr>
              <a:t>of dopamine to </a:t>
            </a:r>
            <a:r>
              <a:rPr lang="en-US" sz="2000" b="1" dirty="0" smtClean="0">
                <a:latin typeface="Calibri" panose="020F0502020204030204" pitchFamily="34" charset="0"/>
              </a:rPr>
              <a:t>norepinephrine is increased</a:t>
            </a:r>
            <a:endParaRPr lang="en-US" sz="2000" dirty="0">
              <a:latin typeface="Calibri" panose="020F0502020204030204" pitchFamily="34" charset="0"/>
            </a:endParaRPr>
          </a:p>
          <a:p>
            <a:r>
              <a:rPr lang="en-US" sz="2000" dirty="0">
                <a:latin typeface="Calibri" panose="020F0502020204030204" pitchFamily="34" charset="0"/>
              </a:rPr>
              <a:t>.83 +/- .71 for affected infants</a:t>
            </a:r>
          </a:p>
          <a:p>
            <a:r>
              <a:rPr lang="en-US" sz="2000" dirty="0">
                <a:latin typeface="Calibri" panose="020F0502020204030204" pitchFamily="34" charset="0"/>
              </a:rPr>
              <a:t>.04 +/- .03 for unaffected infants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458" y="4064247"/>
            <a:ext cx="5493808" cy="1846975"/>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16</a:t>
            </a:fld>
            <a:endParaRPr lang="en-US"/>
          </a:p>
        </p:txBody>
      </p:sp>
    </p:spTree>
    <p:extLst>
      <p:ext uri="{BB962C8B-B14F-4D97-AF65-F5344CB8AC3E}">
        <p14:creationId xmlns:p14="http://schemas.microsoft.com/office/powerpoint/2010/main" val="4265323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Calibri" panose="020F0502020204030204" pitchFamily="34" charset="0"/>
              </a:rPr>
              <a:t>Menkes Disease </a:t>
            </a:r>
            <a:br>
              <a:rPr lang="en-US" dirty="0">
                <a:latin typeface="Calibri" panose="020F0502020204030204" pitchFamily="34" charset="0"/>
              </a:rPr>
            </a:br>
            <a:r>
              <a:rPr lang="en-US" dirty="0">
                <a:latin typeface="Calibri" panose="020F0502020204030204" pitchFamily="34" charset="0"/>
              </a:rPr>
              <a:t>Diagnosis</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3413" y="1904999"/>
            <a:ext cx="6362992" cy="3699933"/>
          </a:xfrm>
        </p:spPr>
      </p:pic>
      <p:sp>
        <p:nvSpPr>
          <p:cNvPr id="6" name="Content Placeholder 5"/>
          <p:cNvSpPr>
            <a:spLocks noGrp="1"/>
          </p:cNvSpPr>
          <p:nvPr>
            <p:ph sz="half" idx="2"/>
          </p:nvPr>
        </p:nvSpPr>
        <p:spPr/>
        <p:txBody>
          <a:bodyPr>
            <a:normAutofit/>
          </a:bodyPr>
          <a:lstStyle/>
          <a:p>
            <a:r>
              <a:rPr lang="en-US" sz="2400" dirty="0" smtClean="0">
                <a:latin typeface="Calibri" panose="020F0502020204030204" pitchFamily="34" charset="0"/>
              </a:rPr>
              <a:t>Tortuous brain vessels</a:t>
            </a:r>
          </a:p>
          <a:p>
            <a:r>
              <a:rPr lang="en-US" sz="2400" dirty="0" smtClean="0">
                <a:latin typeface="Calibri" panose="020F0502020204030204" pitchFamily="34" charset="0"/>
              </a:rPr>
              <a:t>Bone Spurs on X-Ray</a:t>
            </a:r>
            <a:endParaRPr lang="en-US" sz="2400"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28284D2C-8224-4A0C-99F3-ED2D38F528EA}" type="slidenum">
              <a:rPr lang="en-US" smtClean="0"/>
              <a:t>17</a:t>
            </a:fld>
            <a:endParaRPr lang="en-US"/>
          </a:p>
        </p:txBody>
      </p:sp>
    </p:spTree>
    <p:extLst>
      <p:ext uri="{BB962C8B-B14F-4D97-AF65-F5344CB8AC3E}">
        <p14:creationId xmlns:p14="http://schemas.microsoft.com/office/powerpoint/2010/main" val="2781644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Menkes Disease </a:t>
            </a:r>
            <a:br>
              <a:rPr lang="en-US" dirty="0">
                <a:latin typeface="Calibri" panose="020F0502020204030204" pitchFamily="34" charset="0"/>
              </a:rPr>
            </a:br>
            <a:r>
              <a:rPr lang="en-US" dirty="0" smtClean="0">
                <a:latin typeface="Calibri" panose="020F0502020204030204" pitchFamily="34" charset="0"/>
              </a:rPr>
              <a:t>Treatment</a:t>
            </a:r>
            <a:endParaRPr lang="en-US" dirty="0"/>
          </a:p>
        </p:txBody>
      </p:sp>
      <p:sp>
        <p:nvSpPr>
          <p:cNvPr id="5" name="Content Placeholder 4"/>
          <p:cNvSpPr>
            <a:spLocks noGrp="1"/>
          </p:cNvSpPr>
          <p:nvPr>
            <p:ph idx="1"/>
          </p:nvPr>
        </p:nvSpPr>
        <p:spPr/>
        <p:txBody>
          <a:bodyPr>
            <a:normAutofit/>
          </a:bodyPr>
          <a:lstStyle/>
          <a:p>
            <a:r>
              <a:rPr lang="en-US" sz="2400" dirty="0" smtClean="0">
                <a:latin typeface="Calibri" panose="020F0502020204030204" pitchFamily="34" charset="0"/>
              </a:rPr>
              <a:t>Parenteral Copper Histidine administration – can cross the blood brain barrier and improve the symptoms</a:t>
            </a:r>
          </a:p>
          <a:p>
            <a:r>
              <a:rPr lang="en-US" sz="2400" dirty="0" smtClean="0">
                <a:latin typeface="Calibri" panose="020F0502020204030204" pitchFamily="34" charset="0"/>
              </a:rPr>
              <a:t>Copper Histidine 350-500 </a:t>
            </a:r>
            <a:r>
              <a:rPr lang="en-US" sz="2400" dirty="0">
                <a:latin typeface="Calibri" panose="020F0502020204030204" pitchFamily="34" charset="0"/>
              </a:rPr>
              <a:t>µg/d </a:t>
            </a:r>
            <a:r>
              <a:rPr lang="en-US" sz="2400" dirty="0" smtClean="0">
                <a:latin typeface="Calibri" panose="020F0502020204030204" pitchFamily="34" charset="0"/>
              </a:rPr>
              <a:t>injected intravenously </a:t>
            </a:r>
            <a:r>
              <a:rPr lang="en-US" sz="2400" dirty="0">
                <a:latin typeface="Calibri" panose="020F0502020204030204" pitchFamily="34" charset="0"/>
              </a:rPr>
              <a:t>or subcutaneously increase the serum and </a:t>
            </a:r>
            <a:r>
              <a:rPr lang="en-US" sz="2400" dirty="0" smtClean="0">
                <a:latin typeface="Calibri" panose="020F0502020204030204" pitchFamily="34" charset="0"/>
              </a:rPr>
              <a:t>CSF copper </a:t>
            </a:r>
            <a:r>
              <a:rPr lang="en-US" sz="2400" dirty="0">
                <a:latin typeface="Calibri" panose="020F0502020204030204" pitchFamily="34" charset="0"/>
              </a:rPr>
              <a:t>levels to the normal range after 6 weeks</a:t>
            </a:r>
          </a:p>
        </p:txBody>
      </p:sp>
      <p:sp>
        <p:nvSpPr>
          <p:cNvPr id="3" name="Slide Number Placeholder 2"/>
          <p:cNvSpPr>
            <a:spLocks noGrp="1"/>
          </p:cNvSpPr>
          <p:nvPr>
            <p:ph type="sldNum" sz="quarter" idx="12"/>
          </p:nvPr>
        </p:nvSpPr>
        <p:spPr/>
        <p:txBody>
          <a:bodyPr/>
          <a:lstStyle/>
          <a:p>
            <a:fld id="{28284D2C-8224-4A0C-99F3-ED2D38F528EA}" type="slidenum">
              <a:rPr lang="en-US" smtClean="0"/>
              <a:t>18</a:t>
            </a:fld>
            <a:endParaRPr lang="en-US"/>
          </a:p>
        </p:txBody>
      </p:sp>
    </p:spTree>
    <p:extLst>
      <p:ext uri="{BB962C8B-B14F-4D97-AF65-F5344CB8AC3E}">
        <p14:creationId xmlns:p14="http://schemas.microsoft.com/office/powerpoint/2010/main" val="2474373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Wilsons Disease</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rPr>
              <a:t>ATP7A &amp; ATP7B are two copper transporting membrane proteins</a:t>
            </a:r>
          </a:p>
          <a:p>
            <a:r>
              <a:rPr lang="en-US" sz="2400" dirty="0">
                <a:latin typeface="Calibri" panose="020F0502020204030204" pitchFamily="34" charset="0"/>
              </a:rPr>
              <a:t>ATP7A is called Menkes protein and ATP7B is called Wilson protein</a:t>
            </a:r>
          </a:p>
          <a:p>
            <a:r>
              <a:rPr lang="en-US" sz="2400" dirty="0" smtClean="0">
                <a:latin typeface="Calibri" panose="020F0502020204030204" pitchFamily="34" charset="0"/>
              </a:rPr>
              <a:t>ATP7B links copper</a:t>
            </a:r>
            <a:r>
              <a:rPr lang="en-US" sz="2400" dirty="0" smtClean="0">
                <a:latin typeface="Calibri" panose="020F0502020204030204" pitchFamily="34" charset="0"/>
                <a:sym typeface="Wingdings" panose="05000000000000000000" pitchFamily="2" charset="2"/>
              </a:rPr>
              <a:t> to the </a:t>
            </a:r>
            <a:r>
              <a:rPr lang="en-US" sz="2400" dirty="0" smtClean="0">
                <a:latin typeface="Calibri" panose="020F0502020204030204" pitchFamily="34" charset="0"/>
              </a:rPr>
              <a:t>ceruloplasmin in the hepatocytes and releases it into the blood stream.</a:t>
            </a:r>
          </a:p>
          <a:p>
            <a:r>
              <a:rPr lang="en-US" sz="2400" dirty="0" smtClean="0">
                <a:latin typeface="Calibri" panose="020F0502020204030204" pitchFamily="34" charset="0"/>
              </a:rPr>
              <a:t>In Wilson Disease, ATP7B does not function and hence copper accumulates in the liver cells. Ceruloplasmin is still released but is devoid of copper (apoceruloplasmin) and is rapidly degraded in the blood</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19</a:t>
            </a:fld>
            <a:endParaRPr lang="en-US"/>
          </a:p>
        </p:txBody>
      </p:sp>
    </p:spTree>
    <p:extLst>
      <p:ext uri="{BB962C8B-B14F-4D97-AF65-F5344CB8AC3E}">
        <p14:creationId xmlns:p14="http://schemas.microsoft.com/office/powerpoint/2010/main" val="1690527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Classification (Based on the Cellular Organelle Involved)</a:t>
            </a:r>
            <a:endParaRPr lang="en-US" dirty="0">
              <a:latin typeface="Calibri" panose="020F0502020204030204" pitchFamily="34" charset="0"/>
            </a:endParaRPr>
          </a:p>
        </p:txBody>
      </p:sp>
      <p:sp>
        <p:nvSpPr>
          <p:cNvPr id="3" name="Content Placeholder 2"/>
          <p:cNvSpPr>
            <a:spLocks noGrp="1"/>
          </p:cNvSpPr>
          <p:nvPr>
            <p:ph idx="1"/>
          </p:nvPr>
        </p:nvSpPr>
        <p:spPr>
          <a:xfrm>
            <a:off x="7337234" y="2133600"/>
            <a:ext cx="4167377" cy="3777622"/>
          </a:xfrm>
        </p:spPr>
        <p:txBody>
          <a:bodyPr>
            <a:normAutofit/>
          </a:bodyPr>
          <a:lstStyle/>
          <a:p>
            <a:pPr marL="514350" indent="-514350">
              <a:buFont typeface="+mj-lt"/>
              <a:buAutoNum type="arabicPeriod"/>
            </a:pPr>
            <a:r>
              <a:rPr lang="en-US" sz="2800" dirty="0" smtClean="0">
                <a:latin typeface="Calibri" panose="020F0502020204030204" pitchFamily="34" charset="0"/>
              </a:rPr>
              <a:t>Disorders that affect the cell membrane</a:t>
            </a:r>
          </a:p>
          <a:p>
            <a:pPr marL="514350" indent="-514350">
              <a:buFont typeface="+mj-lt"/>
              <a:buAutoNum type="arabicPeriod"/>
            </a:pPr>
            <a:r>
              <a:rPr lang="en-US" sz="2800" dirty="0" smtClean="0">
                <a:latin typeface="Calibri" panose="020F0502020204030204" pitchFamily="34" charset="0"/>
              </a:rPr>
              <a:t>Disorders of the intracellular organelle</a:t>
            </a:r>
          </a:p>
          <a:p>
            <a:pPr marL="514350" indent="-514350">
              <a:buFont typeface="+mj-lt"/>
              <a:buAutoNum type="arabicPeriod"/>
            </a:pPr>
            <a:r>
              <a:rPr lang="en-US" sz="2800" dirty="0" smtClean="0">
                <a:latin typeface="Calibri" panose="020F0502020204030204" pitchFamily="34" charset="0"/>
              </a:rPr>
              <a:t>Enzyme Disorders</a:t>
            </a:r>
          </a:p>
          <a:p>
            <a:endParaRPr lang="en-US" sz="2800" dirty="0" smtClean="0"/>
          </a:p>
          <a:p>
            <a:endParaRPr lang="en-US" sz="280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886" y="1905000"/>
            <a:ext cx="5938095" cy="4711216"/>
          </a:xfrm>
          <a:prstGeom prst="rect">
            <a:avLst/>
          </a:prstGeom>
        </p:spPr>
      </p:pic>
      <p:sp>
        <p:nvSpPr>
          <p:cNvPr id="4" name="Slide Number Placeholder 3"/>
          <p:cNvSpPr>
            <a:spLocks noGrp="1"/>
          </p:cNvSpPr>
          <p:nvPr>
            <p:ph type="sldNum" sz="quarter" idx="12"/>
          </p:nvPr>
        </p:nvSpPr>
        <p:spPr/>
        <p:txBody>
          <a:bodyPr/>
          <a:lstStyle/>
          <a:p>
            <a:fld id="{28284D2C-8224-4A0C-99F3-ED2D38F528EA}" type="slidenum">
              <a:rPr lang="en-US" smtClean="0"/>
              <a:t>2</a:t>
            </a:fld>
            <a:endParaRPr lang="en-US"/>
          </a:p>
        </p:txBody>
      </p:sp>
    </p:spTree>
    <p:extLst>
      <p:ext uri="{BB962C8B-B14F-4D97-AF65-F5344CB8AC3E}">
        <p14:creationId xmlns:p14="http://schemas.microsoft.com/office/powerpoint/2010/main" val="345914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Wilsons Disease</a:t>
            </a:r>
            <a:br>
              <a:rPr lang="en-US" dirty="0">
                <a:latin typeface="Calibri" panose="020F0502020204030204" pitchFamily="34" charset="0"/>
              </a:rPr>
            </a:br>
            <a:r>
              <a:rPr lang="en-US" dirty="0">
                <a:latin typeface="Calibri" panose="020F0502020204030204" pitchFamily="34" charset="0"/>
              </a:rPr>
              <a:t>Etiology</a:t>
            </a:r>
          </a:p>
        </p:txBody>
      </p:sp>
      <p:sp>
        <p:nvSpPr>
          <p:cNvPr id="3" name="Content Placeholder 2"/>
          <p:cNvSpPr>
            <a:spLocks noGrp="1"/>
          </p:cNvSpPr>
          <p:nvPr>
            <p:ph idx="1"/>
          </p:nvPr>
        </p:nvSpPr>
        <p:spPr>
          <a:xfrm>
            <a:off x="2592925" y="1905000"/>
            <a:ext cx="8915400" cy="3777622"/>
          </a:xfrm>
        </p:spPr>
        <p:txBody>
          <a:bodyPr>
            <a:normAutofit/>
          </a:bodyPr>
          <a:lstStyle/>
          <a:p>
            <a:r>
              <a:rPr lang="en-US" sz="2400" dirty="0" smtClean="0">
                <a:latin typeface="Calibri" panose="020F0502020204030204" pitchFamily="34" charset="0"/>
              </a:rPr>
              <a:t>The copper accumulated in the liver causes hepatocyte damage through oxidative reactions</a:t>
            </a:r>
          </a:p>
          <a:p>
            <a:r>
              <a:rPr lang="en-US" sz="2400" dirty="0" smtClean="0">
                <a:latin typeface="Calibri" panose="020F0502020204030204" pitchFamily="34" charset="0"/>
              </a:rPr>
              <a:t>The cells die and release free copper into the blood</a:t>
            </a:r>
          </a:p>
          <a:p>
            <a:r>
              <a:rPr lang="en-US" sz="2400" dirty="0" smtClean="0">
                <a:latin typeface="Calibri" panose="020F0502020204030204" pitchFamily="34" charset="0"/>
              </a:rPr>
              <a:t>This </a:t>
            </a:r>
            <a:r>
              <a:rPr lang="en-US" sz="2400" dirty="0">
                <a:latin typeface="Calibri" panose="020F0502020204030204" pitchFamily="34" charset="0"/>
              </a:rPr>
              <a:t>free copper precipitates throughout the body but particularly in the kidneys, eyes and brain. In the brain, most copper is deposited in the </a:t>
            </a:r>
            <a:r>
              <a:rPr lang="en-US" sz="2400" dirty="0">
                <a:latin typeface="Calibri" panose="020F0502020204030204" pitchFamily="34" charset="0"/>
                <a:hlinkClick r:id="rId2" tooltip="Basal ganglia"/>
              </a:rPr>
              <a:t>basal ganglia</a:t>
            </a:r>
            <a:r>
              <a:rPr lang="en-US" sz="2400" dirty="0">
                <a:latin typeface="Calibri" panose="020F0502020204030204" pitchFamily="34" charset="0"/>
              </a:rPr>
              <a:t>, particularly in the </a:t>
            </a:r>
            <a:r>
              <a:rPr lang="en-US" sz="2400" dirty="0">
                <a:latin typeface="Calibri" panose="020F0502020204030204" pitchFamily="34" charset="0"/>
                <a:hlinkClick r:id="rId3" tooltip="Putamen"/>
              </a:rPr>
              <a:t>putamen</a:t>
            </a:r>
            <a:r>
              <a:rPr lang="en-US" sz="2400" dirty="0">
                <a:latin typeface="Calibri" panose="020F0502020204030204" pitchFamily="34" charset="0"/>
              </a:rPr>
              <a:t> and </a:t>
            </a:r>
            <a:r>
              <a:rPr lang="en-US" sz="2400" dirty="0">
                <a:latin typeface="Calibri" panose="020F0502020204030204" pitchFamily="34" charset="0"/>
                <a:hlinkClick r:id="rId4" tooltip="Globus pallidus"/>
              </a:rPr>
              <a:t>globus pallidus</a:t>
            </a:r>
            <a:r>
              <a:rPr lang="en-US" sz="2400" dirty="0">
                <a:latin typeface="Calibri" panose="020F0502020204030204" pitchFamily="34" charset="0"/>
              </a:rPr>
              <a:t> (together called the </a:t>
            </a:r>
            <a:r>
              <a:rPr lang="en-US" sz="2400" i="1" dirty="0">
                <a:latin typeface="Calibri" panose="020F0502020204030204" pitchFamily="34" charset="0"/>
                <a:hlinkClick r:id="rId5" tooltip="Lenticular nucleus"/>
              </a:rPr>
              <a:t>lenticular nucleus</a:t>
            </a:r>
            <a:r>
              <a:rPr lang="en-US" sz="2400" dirty="0" smtClean="0">
                <a:latin typeface="Calibri" panose="020F0502020204030204" pitchFamily="34" charset="0"/>
              </a:rPr>
              <a:t>);</a:t>
            </a:r>
          </a:p>
          <a:p>
            <a:r>
              <a:rPr lang="en-US" sz="2400" dirty="0" smtClean="0">
                <a:latin typeface="Calibri" panose="020F0502020204030204" pitchFamily="34" charset="0"/>
              </a:rPr>
              <a:t>The free copper also damage the RBC and induce hemolysis</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20</a:t>
            </a:fld>
            <a:endParaRPr lang="en-US"/>
          </a:p>
        </p:txBody>
      </p:sp>
    </p:spTree>
    <p:extLst>
      <p:ext uri="{BB962C8B-B14F-4D97-AF65-F5344CB8AC3E}">
        <p14:creationId xmlns:p14="http://schemas.microsoft.com/office/powerpoint/2010/main" val="666025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Wilsons Disease</a:t>
            </a:r>
            <a:br>
              <a:rPr lang="en-US" dirty="0">
                <a:latin typeface="Calibri" panose="020F0502020204030204" pitchFamily="34" charset="0"/>
              </a:rPr>
            </a:br>
            <a:r>
              <a:rPr lang="en-US" dirty="0" smtClean="0">
                <a:latin typeface="Calibri" panose="020F0502020204030204" pitchFamily="34" charset="0"/>
              </a:rPr>
              <a:t>Clinical Features</a:t>
            </a:r>
            <a:endParaRPr lang="en-US" dirty="0">
              <a:latin typeface="Calibri" panose="020F0502020204030204" pitchFamily="34"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89213" y="2679322"/>
            <a:ext cx="4343400" cy="3093205"/>
          </a:xfrm>
        </p:spPr>
      </p:pic>
      <p:sp>
        <p:nvSpPr>
          <p:cNvPr id="7" name="Content Placeholder 6"/>
          <p:cNvSpPr>
            <a:spLocks noGrp="1"/>
          </p:cNvSpPr>
          <p:nvPr>
            <p:ph sz="quarter" idx="4"/>
          </p:nvPr>
        </p:nvSpPr>
        <p:spPr/>
        <p:txBody>
          <a:bodyPr>
            <a:normAutofit/>
          </a:bodyPr>
          <a:lstStyle/>
          <a:p>
            <a:r>
              <a:rPr lang="en-US" sz="2400" dirty="0" smtClean="0">
                <a:latin typeface="Calibri" panose="020F0502020204030204" pitchFamily="34" charset="0"/>
              </a:rPr>
              <a:t>Kayser Fleischer Ring – Encircle the iris of the eye</a:t>
            </a:r>
          </a:p>
          <a:p>
            <a:r>
              <a:rPr lang="en-US" sz="2400" dirty="0" smtClean="0">
                <a:latin typeface="Calibri" panose="020F0502020204030204" pitchFamily="34" charset="0"/>
              </a:rPr>
              <a:t>Initially it appears at the 12 o clock position, then the 6 o clock position and finally encircles the eye</a:t>
            </a:r>
          </a:p>
          <a:p>
            <a:r>
              <a:rPr lang="en-US" sz="2400" dirty="0" smtClean="0">
                <a:latin typeface="Calibri" panose="020F0502020204030204" pitchFamily="34" charset="0"/>
              </a:rPr>
              <a:t>Found in 95% of the patients with </a:t>
            </a:r>
            <a:r>
              <a:rPr lang="en-US" sz="2400" dirty="0">
                <a:latin typeface="Calibri" panose="020F0502020204030204" pitchFamily="34" charset="0"/>
              </a:rPr>
              <a:t>W</a:t>
            </a:r>
            <a:r>
              <a:rPr lang="en-US" sz="2400" dirty="0" smtClean="0">
                <a:latin typeface="Calibri" panose="020F0502020204030204" pitchFamily="34" charset="0"/>
              </a:rPr>
              <a:t>ilsons disease</a:t>
            </a:r>
            <a:endParaRPr lang="en-US" sz="2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28284D2C-8224-4A0C-99F3-ED2D38F528EA}" type="slidenum">
              <a:rPr lang="en-US" smtClean="0"/>
              <a:t>21</a:t>
            </a:fld>
            <a:endParaRPr lang="en-US"/>
          </a:p>
        </p:txBody>
      </p:sp>
    </p:spTree>
    <p:extLst>
      <p:ext uri="{BB962C8B-B14F-4D97-AF65-F5344CB8AC3E}">
        <p14:creationId xmlns:p14="http://schemas.microsoft.com/office/powerpoint/2010/main" val="2143405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latin typeface="Calibri" panose="020F0502020204030204" pitchFamily="34" charset="0"/>
              </a:rPr>
              <a:t>Wilsons Disease</a:t>
            </a:r>
            <a:br>
              <a:rPr lang="en-US" dirty="0">
                <a:latin typeface="Calibri" panose="020F0502020204030204" pitchFamily="34" charset="0"/>
              </a:rPr>
            </a:br>
            <a:r>
              <a:rPr lang="en-US" dirty="0">
                <a:latin typeface="Calibri" panose="020F0502020204030204" pitchFamily="34" charset="0"/>
              </a:rPr>
              <a:t>Clinical Features</a:t>
            </a:r>
          </a:p>
        </p:txBody>
      </p:sp>
      <p:sp>
        <p:nvSpPr>
          <p:cNvPr id="8" name="Content Placeholder 7"/>
          <p:cNvSpPr>
            <a:spLocks noGrp="1"/>
          </p:cNvSpPr>
          <p:nvPr>
            <p:ph idx="1"/>
          </p:nvPr>
        </p:nvSpPr>
        <p:spPr>
          <a:xfrm>
            <a:off x="7349066" y="2133600"/>
            <a:ext cx="4155545" cy="3777622"/>
          </a:xfrm>
        </p:spPr>
        <p:txBody>
          <a:bodyPr/>
          <a:lstStyle/>
          <a:p>
            <a:r>
              <a:rPr lang="en-US" sz="2400" dirty="0" smtClean="0">
                <a:latin typeface="Calibri" panose="020F0502020204030204" pitchFamily="34" charset="0"/>
              </a:rPr>
              <a:t>Neurological features include cog-wheel rigidity, slow movements, ataxia, lack of balance, repetitive movements of a part of the body</a:t>
            </a:r>
          </a:p>
          <a:p>
            <a:r>
              <a:rPr lang="en-US" sz="2400" dirty="0" smtClean="0">
                <a:latin typeface="Calibri" panose="020F0502020204030204" pitchFamily="34" charset="0"/>
              </a:rPr>
              <a:t>Wing Beating Tremor – Provoked by extending the arms</a:t>
            </a:r>
          </a:p>
          <a:p>
            <a:endParaRPr lang="en-US" dirty="0"/>
          </a:p>
        </p:txBody>
      </p:sp>
      <p:pic>
        <p:nvPicPr>
          <p:cNvPr id="9" name="Wing-Beating Tremo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42559" y="1904999"/>
            <a:ext cx="5083174" cy="3812381"/>
          </a:xfrm>
          <a:prstGeom prst="rect">
            <a:avLst/>
          </a:prstGeom>
        </p:spPr>
      </p:pic>
      <p:sp>
        <p:nvSpPr>
          <p:cNvPr id="2" name="Slide Number Placeholder 1"/>
          <p:cNvSpPr>
            <a:spLocks noGrp="1"/>
          </p:cNvSpPr>
          <p:nvPr>
            <p:ph type="sldNum" sz="quarter" idx="12"/>
          </p:nvPr>
        </p:nvSpPr>
        <p:spPr/>
        <p:txBody>
          <a:bodyPr/>
          <a:lstStyle/>
          <a:p>
            <a:fld id="{28284D2C-8224-4A0C-99F3-ED2D38F528EA}" type="slidenum">
              <a:rPr lang="en-US" smtClean="0"/>
              <a:t>22</a:t>
            </a:fld>
            <a:endParaRPr lang="en-US"/>
          </a:p>
        </p:txBody>
      </p:sp>
    </p:spTree>
    <p:extLst>
      <p:ext uri="{BB962C8B-B14F-4D97-AF65-F5344CB8AC3E}">
        <p14:creationId xmlns:p14="http://schemas.microsoft.com/office/powerpoint/2010/main" val="2166118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Wilsons Disease</a:t>
            </a:r>
            <a:br>
              <a:rPr lang="en-US" dirty="0">
                <a:latin typeface="Calibri" panose="020F0502020204030204" pitchFamily="34" charset="0"/>
              </a:rPr>
            </a:br>
            <a:r>
              <a:rPr lang="en-US" dirty="0">
                <a:latin typeface="Calibri" panose="020F0502020204030204" pitchFamily="34" charset="0"/>
              </a:rPr>
              <a:t>Clinical Features</a:t>
            </a: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Esophageal Varices, Spider Angioma (on the chest)</a:t>
            </a:r>
          </a:p>
          <a:p>
            <a:r>
              <a:rPr lang="en-US" sz="2400" dirty="0" smtClean="0">
                <a:latin typeface="Calibri" panose="020F0502020204030204" pitchFamily="34" charset="0"/>
              </a:rPr>
              <a:t>Increased bleeding tendencies, confusion, tiredness</a:t>
            </a:r>
          </a:p>
          <a:p>
            <a:r>
              <a:rPr lang="en-US" sz="2400" dirty="0" smtClean="0">
                <a:latin typeface="Calibri" panose="020F0502020204030204" pitchFamily="34" charset="0"/>
              </a:rPr>
              <a:t>Splenomegaly, Ascites</a:t>
            </a:r>
            <a:endParaRPr lang="en-US" sz="2400" dirty="0">
              <a:latin typeface="Calibri" panose="020F0502020204030204" pitchFamily="34" charset="0"/>
            </a:endParaRPr>
          </a:p>
          <a:p>
            <a:r>
              <a:rPr lang="en-US" sz="2400" dirty="0" smtClean="0">
                <a:latin typeface="Calibri" panose="020F0502020204030204" pitchFamily="34" charset="0"/>
              </a:rPr>
              <a:t>Hemolytic Anemia</a:t>
            </a:r>
            <a:endParaRPr lang="en-US" sz="24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718" y="3079750"/>
            <a:ext cx="2464354" cy="2719917"/>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23</a:t>
            </a:fld>
            <a:endParaRPr lang="en-US"/>
          </a:p>
        </p:txBody>
      </p:sp>
    </p:spTree>
    <p:extLst>
      <p:ext uri="{BB962C8B-B14F-4D97-AF65-F5344CB8AC3E}">
        <p14:creationId xmlns:p14="http://schemas.microsoft.com/office/powerpoint/2010/main" val="2501141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Wilsons Disease</a:t>
            </a:r>
            <a:br>
              <a:rPr lang="en-US" dirty="0" smtClean="0"/>
            </a:br>
            <a:r>
              <a:rPr lang="en-US" dirty="0" smtClean="0"/>
              <a:t>Diagnosis		</a:t>
            </a: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Levels of Ceruloplasmin and Copper </a:t>
            </a:r>
            <a:r>
              <a:rPr lang="en-US" sz="2400" dirty="0" smtClean="0">
                <a:latin typeface="Calibri" panose="020F0502020204030204" pitchFamily="34" charset="0"/>
              </a:rPr>
              <a:t>are decreased in the blood</a:t>
            </a:r>
          </a:p>
          <a:p>
            <a:r>
              <a:rPr lang="en-US" sz="2400" b="1" dirty="0" smtClean="0">
                <a:latin typeface="Calibri" panose="020F0502020204030204" pitchFamily="34" charset="0"/>
              </a:rPr>
              <a:t>LFT</a:t>
            </a:r>
            <a:r>
              <a:rPr lang="en-US" sz="2400" dirty="0" smtClean="0">
                <a:latin typeface="Calibri" panose="020F0502020204030204" pitchFamily="34" charset="0"/>
              </a:rPr>
              <a:t> – Raised AST, ALT, Bilirubin &amp; increased PT (as the liver is unable to produce clotting factors)</a:t>
            </a:r>
          </a:p>
          <a:p>
            <a:r>
              <a:rPr lang="en-US" sz="2400" b="1" dirty="0" smtClean="0">
                <a:latin typeface="Calibri" panose="020F0502020204030204" pitchFamily="34" charset="0"/>
              </a:rPr>
              <a:t>MRI</a:t>
            </a:r>
            <a:r>
              <a:rPr lang="en-US" sz="2400" dirty="0" smtClean="0">
                <a:latin typeface="Calibri" panose="020F0502020204030204" pitchFamily="34" charset="0"/>
              </a:rPr>
              <a:t> shows hyper intensities in the basal ganglia, putamen and globus pallidus (as most of the free copper gets deposited there)</a:t>
            </a:r>
          </a:p>
          <a:p>
            <a:r>
              <a:rPr lang="en-US" sz="2400" b="1" dirty="0" smtClean="0">
                <a:latin typeface="Calibri" panose="020F0502020204030204" pitchFamily="34" charset="0"/>
              </a:rPr>
              <a:t>Liver Biopsy is the </a:t>
            </a:r>
            <a:r>
              <a:rPr lang="en-US" sz="2400" b="1" dirty="0">
                <a:latin typeface="Calibri" panose="020F0502020204030204" pitchFamily="34" charset="0"/>
              </a:rPr>
              <a:t>gold standard </a:t>
            </a:r>
            <a:r>
              <a:rPr lang="en-US" sz="2400" dirty="0">
                <a:latin typeface="Calibri" panose="020F0502020204030204" pitchFamily="34" charset="0"/>
              </a:rPr>
              <a:t>- A level of 250 </a:t>
            </a:r>
            <a:r>
              <a:rPr lang="en-US" sz="2400" dirty="0" err="1">
                <a:latin typeface="Calibri" panose="020F0502020204030204" pitchFamily="34" charset="0"/>
                <a:hlinkClick r:id="rId2" tooltip="Microgram"/>
              </a:rPr>
              <a:t>μg</a:t>
            </a:r>
            <a:r>
              <a:rPr lang="en-US" sz="2400" dirty="0">
                <a:latin typeface="Calibri" panose="020F0502020204030204" pitchFamily="34" charset="0"/>
              </a:rPr>
              <a:t> of copper per gram of dried liver tissue confirms Wilson's </a:t>
            </a:r>
            <a:r>
              <a:rPr lang="en-US" sz="2400" dirty="0" smtClean="0">
                <a:latin typeface="Calibri" panose="020F0502020204030204" pitchFamily="34" charset="0"/>
              </a:rPr>
              <a:t>disease</a:t>
            </a:r>
          </a:p>
          <a:p>
            <a:r>
              <a:rPr lang="en-US" sz="2400" b="1" dirty="0">
                <a:latin typeface="Calibri" panose="020F0502020204030204" pitchFamily="34" charset="0"/>
              </a:rPr>
              <a:t>Genetic testing </a:t>
            </a:r>
            <a:r>
              <a:rPr lang="en-US" sz="2400" dirty="0">
                <a:latin typeface="Calibri" panose="020F0502020204030204" pitchFamily="34" charset="0"/>
              </a:rPr>
              <a:t>- Mutation analysis of the </a:t>
            </a:r>
            <a:r>
              <a:rPr lang="en-US" sz="2400" i="1" dirty="0">
                <a:latin typeface="Calibri" panose="020F0502020204030204" pitchFamily="34" charset="0"/>
              </a:rPr>
              <a:t>ATP7B</a:t>
            </a:r>
            <a:r>
              <a:rPr lang="en-US" sz="2400" dirty="0">
                <a:latin typeface="Calibri" panose="020F0502020204030204" pitchFamily="34" charset="0"/>
              </a:rPr>
              <a:t> gene</a:t>
            </a:r>
          </a:p>
        </p:txBody>
      </p:sp>
      <p:sp>
        <p:nvSpPr>
          <p:cNvPr id="4" name="Slide Number Placeholder 3"/>
          <p:cNvSpPr>
            <a:spLocks noGrp="1"/>
          </p:cNvSpPr>
          <p:nvPr>
            <p:ph type="sldNum" sz="quarter" idx="12"/>
          </p:nvPr>
        </p:nvSpPr>
        <p:spPr/>
        <p:txBody>
          <a:bodyPr/>
          <a:lstStyle/>
          <a:p>
            <a:fld id="{28284D2C-8224-4A0C-99F3-ED2D38F528EA}" type="slidenum">
              <a:rPr lang="en-US" smtClean="0"/>
              <a:t>24</a:t>
            </a:fld>
            <a:endParaRPr lang="en-US"/>
          </a:p>
        </p:txBody>
      </p:sp>
    </p:spTree>
    <p:extLst>
      <p:ext uri="{BB962C8B-B14F-4D97-AF65-F5344CB8AC3E}">
        <p14:creationId xmlns:p14="http://schemas.microsoft.com/office/powerpoint/2010/main" val="215782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Wilsons Disease</a:t>
            </a:r>
            <a:br>
              <a:rPr lang="en-US" dirty="0">
                <a:latin typeface="Calibri" panose="020F0502020204030204" pitchFamily="34" charset="0"/>
              </a:rPr>
            </a:br>
            <a:r>
              <a:rPr lang="en-US" dirty="0">
                <a:latin typeface="Calibri" panose="020F0502020204030204" pitchFamily="34" charset="0"/>
              </a:rPr>
              <a:t>Diagnosis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8920" y="2119842"/>
            <a:ext cx="5659695" cy="3778250"/>
          </a:xfrm>
        </p:spPr>
      </p:pic>
      <p:sp>
        <p:nvSpPr>
          <p:cNvPr id="6" name="Rectangle 5"/>
          <p:cNvSpPr/>
          <p:nvPr/>
        </p:nvSpPr>
        <p:spPr>
          <a:xfrm>
            <a:off x="7950200" y="3530600"/>
            <a:ext cx="778933"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8284D2C-8224-4A0C-99F3-ED2D38F528EA}" type="slidenum">
              <a:rPr lang="en-US" smtClean="0"/>
              <a:t>25</a:t>
            </a:fld>
            <a:endParaRPr lang="en-US"/>
          </a:p>
        </p:txBody>
      </p:sp>
    </p:spTree>
    <p:extLst>
      <p:ext uri="{BB962C8B-B14F-4D97-AF65-F5344CB8AC3E}">
        <p14:creationId xmlns:p14="http://schemas.microsoft.com/office/powerpoint/2010/main" val="482558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Wilsons Disease</a:t>
            </a:r>
            <a:br>
              <a:rPr lang="en-US" dirty="0">
                <a:latin typeface="Calibri" panose="020F0502020204030204" pitchFamily="34" charset="0"/>
              </a:rPr>
            </a:br>
            <a:r>
              <a:rPr lang="en-US" dirty="0" smtClean="0">
                <a:latin typeface="Calibri" panose="020F0502020204030204" pitchFamily="34" charset="0"/>
              </a:rPr>
              <a:t>Treatment</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Low copper diet – Avoid Mushrooms, dried fruit, liver, shellfish</a:t>
            </a:r>
          </a:p>
          <a:p>
            <a:r>
              <a:rPr lang="en-US" sz="2400" dirty="0" smtClean="0">
                <a:latin typeface="Calibri" panose="020F0502020204030204" pitchFamily="34" charset="0"/>
              </a:rPr>
              <a:t>Penicillamine – It binds to the copper and leads to the excretion of copper in the urine</a:t>
            </a:r>
          </a:p>
          <a:p>
            <a:r>
              <a:rPr lang="en-US" sz="2400" dirty="0" smtClean="0">
                <a:latin typeface="Calibri" panose="020F0502020204030204" pitchFamily="34" charset="0"/>
              </a:rPr>
              <a:t>Eventually Penicillamine is replaced </a:t>
            </a:r>
            <a:r>
              <a:rPr lang="en-US" sz="2400" dirty="0">
                <a:latin typeface="Calibri" panose="020F0502020204030204" pitchFamily="34" charset="0"/>
              </a:rPr>
              <a:t>with Zinc. Zinc stimulates </a:t>
            </a:r>
            <a:r>
              <a:rPr lang="en-US" sz="2400" dirty="0" err="1" smtClean="0">
                <a:latin typeface="Calibri" panose="020F0502020204030204" pitchFamily="34" charset="0"/>
                <a:hlinkClick r:id="rId2" tooltip="Metallothionein"/>
              </a:rPr>
              <a:t>metallothionein</a:t>
            </a:r>
            <a:r>
              <a:rPr lang="en-US" sz="2400" dirty="0" smtClean="0">
                <a:latin typeface="Calibri" panose="020F0502020204030204" pitchFamily="34" charset="0"/>
              </a:rPr>
              <a:t> which binds with copper and prevents their absorption and transport to the liver</a:t>
            </a:r>
          </a:p>
          <a:p>
            <a:r>
              <a:rPr lang="en-US" sz="2400" dirty="0" smtClean="0">
                <a:latin typeface="Calibri" panose="020F0502020204030204" pitchFamily="34" charset="0"/>
              </a:rPr>
              <a:t>Physiotherapy to prevent contractures</a:t>
            </a:r>
          </a:p>
          <a:p>
            <a:r>
              <a:rPr lang="en-US" sz="2400" dirty="0" smtClean="0">
                <a:latin typeface="Calibri" panose="020F0502020204030204" pitchFamily="34" charset="0"/>
              </a:rPr>
              <a:t>Liver transplantation for those with fulminant liver failure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26</a:t>
            </a:fld>
            <a:endParaRPr lang="en-US"/>
          </a:p>
        </p:txBody>
      </p:sp>
    </p:spTree>
    <p:extLst>
      <p:ext uri="{BB962C8B-B14F-4D97-AF65-F5344CB8AC3E}">
        <p14:creationId xmlns:p14="http://schemas.microsoft.com/office/powerpoint/2010/main" val="1254103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Segawa Disease</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8641" y="361712"/>
            <a:ext cx="5111826" cy="5517032"/>
          </a:xfrm>
        </p:spPr>
      </p:pic>
      <p:sp>
        <p:nvSpPr>
          <p:cNvPr id="9" name="Content Placeholder 8"/>
          <p:cNvSpPr>
            <a:spLocks noGrp="1"/>
          </p:cNvSpPr>
          <p:nvPr>
            <p:ph sz="half" idx="2"/>
          </p:nvPr>
        </p:nvSpPr>
        <p:spPr>
          <a:xfrm>
            <a:off x="5794872" y="2126222"/>
            <a:ext cx="5709739" cy="3777622"/>
          </a:xfrm>
        </p:spPr>
        <p:txBody>
          <a:bodyPr>
            <a:normAutofit/>
          </a:bodyPr>
          <a:lstStyle/>
          <a:p>
            <a:r>
              <a:rPr lang="en-US" sz="2400" dirty="0" smtClean="0">
                <a:latin typeface="Calibri" panose="020F0502020204030204" pitchFamily="34" charset="0"/>
              </a:rPr>
              <a:t>Tyrosine by the enzyme Tyrosine Hydroxylase &amp; the cofactor THB is converted to DOPA and finally to Dopamine</a:t>
            </a:r>
          </a:p>
          <a:p>
            <a:r>
              <a:rPr lang="en-US" sz="2400" dirty="0" smtClean="0">
                <a:latin typeface="Calibri" panose="020F0502020204030204" pitchFamily="34" charset="0"/>
              </a:rPr>
              <a:t>THB which is the cofactor in this reaction needs GTP Cyclohydrolase-1 for its formation</a:t>
            </a:r>
          </a:p>
          <a:p>
            <a:r>
              <a:rPr lang="en-US" sz="2400" dirty="0" smtClean="0">
                <a:latin typeface="Calibri" panose="020F0502020204030204" pitchFamily="34" charset="0"/>
              </a:rPr>
              <a:t>In Segawa disease, GTP Cyclohydrolase-1 is deficient</a:t>
            </a:r>
            <a:endParaRPr lang="en-US" sz="2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28284D2C-8224-4A0C-99F3-ED2D38F528EA}" type="slidenum">
              <a:rPr lang="en-US" smtClean="0"/>
              <a:t>27</a:t>
            </a:fld>
            <a:endParaRPr lang="en-US"/>
          </a:p>
        </p:txBody>
      </p:sp>
    </p:spTree>
    <p:extLst>
      <p:ext uri="{BB962C8B-B14F-4D97-AF65-F5344CB8AC3E}">
        <p14:creationId xmlns:p14="http://schemas.microsoft.com/office/powerpoint/2010/main" val="239810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Calibri" panose="020F0502020204030204" pitchFamily="34" charset="0"/>
              </a:rPr>
              <a:t>Segawa Disease</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6" name="Content Placeholder 5"/>
          <p:cNvSpPr>
            <a:spLocks noGrp="1"/>
          </p:cNvSpPr>
          <p:nvPr>
            <p:ph idx="1"/>
          </p:nvPr>
        </p:nvSpPr>
        <p:spPr/>
        <p:txBody>
          <a:bodyPr>
            <a:normAutofit/>
          </a:bodyPr>
          <a:lstStyle/>
          <a:p>
            <a:r>
              <a:rPr lang="en-US" sz="2400" dirty="0" smtClean="0">
                <a:latin typeface="Calibri" panose="020F0502020204030204" pitchFamily="34" charset="0"/>
              </a:rPr>
              <a:t>Progressive dystonia (involuntary muscle contractions) starting in one limb and progressing to the next. Eventually involving all the four limbs</a:t>
            </a:r>
          </a:p>
          <a:p>
            <a:r>
              <a:rPr lang="en-US" sz="2400" dirty="0" smtClean="0">
                <a:latin typeface="Calibri" panose="020F0502020204030204" pitchFamily="34" charset="0"/>
              </a:rPr>
              <a:t>Parkinsonism Signs – Slow movements, tremors, rigidity, balance difficulties and postural instability</a:t>
            </a:r>
          </a:p>
          <a:p>
            <a:r>
              <a:rPr lang="en-US" sz="2400" dirty="0" smtClean="0">
                <a:latin typeface="Calibri" panose="020F0502020204030204" pitchFamily="34" charset="0"/>
              </a:rPr>
              <a:t>Most patients are free of symptoms in the morning which progressively worsens as the day progresses (because the dopaminergic neurons normally peaks during the morning)</a:t>
            </a:r>
            <a:endParaRPr lang="en-US" sz="2400"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28284D2C-8224-4A0C-99F3-ED2D38F528EA}" type="slidenum">
              <a:rPr lang="en-US" smtClean="0"/>
              <a:t>28</a:t>
            </a:fld>
            <a:endParaRPr lang="en-US"/>
          </a:p>
        </p:txBody>
      </p:sp>
    </p:spTree>
    <p:extLst>
      <p:ext uri="{BB962C8B-B14F-4D97-AF65-F5344CB8AC3E}">
        <p14:creationId xmlns:p14="http://schemas.microsoft.com/office/powerpoint/2010/main" val="1067585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Segawa Disease</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Genetic testing for GTPC1 deficiency</a:t>
            </a:r>
          </a:p>
          <a:p>
            <a:r>
              <a:rPr lang="en-US" sz="2400" dirty="0" smtClean="0">
                <a:latin typeface="Calibri" panose="020F0502020204030204" pitchFamily="34" charset="0"/>
              </a:rPr>
              <a:t>LP – Measure concentrations of Biopterin &amp; Neopterin (both are decreased)</a:t>
            </a:r>
          </a:p>
          <a:p>
            <a:r>
              <a:rPr lang="en-US" sz="2400" dirty="0" smtClean="0">
                <a:latin typeface="Calibri" panose="020F0502020204030204" pitchFamily="34" charset="0"/>
              </a:rPr>
              <a:t>Phenylalanine loading test shows decreased conversion from Phenylalanine to Tyrosine (as the reaction requires THB)</a:t>
            </a:r>
          </a:p>
          <a:p>
            <a:r>
              <a:rPr lang="en-US" sz="2400" b="1" dirty="0" smtClean="0">
                <a:latin typeface="Calibri" panose="020F0502020204030204" pitchFamily="34" charset="0"/>
              </a:rPr>
              <a:t>Treatment</a:t>
            </a:r>
            <a:r>
              <a:rPr lang="en-US" sz="2400" dirty="0" smtClean="0">
                <a:latin typeface="Calibri" panose="020F0502020204030204" pitchFamily="34" charset="0"/>
              </a:rPr>
              <a:t> is by the low dose administration of L-DOPA</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29</a:t>
            </a:fld>
            <a:endParaRPr lang="en-US"/>
          </a:p>
        </p:txBody>
      </p:sp>
    </p:spTree>
    <p:extLst>
      <p:ext uri="{BB962C8B-B14F-4D97-AF65-F5344CB8AC3E}">
        <p14:creationId xmlns:p14="http://schemas.microsoft.com/office/powerpoint/2010/main" val="3292083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anose="020F0502020204030204" pitchFamily="34" charset="0"/>
              </a:rPr>
              <a:t>PART 1 </a:t>
            </a:r>
            <a:r>
              <a:rPr lang="en-US" dirty="0" smtClean="0">
                <a:latin typeface="Calibri" panose="020F0502020204030204" pitchFamily="34" charset="0"/>
              </a:rPr>
              <a:t>Disorders that affect the cellular membrane</a:t>
            </a:r>
            <a:endParaRPr lang="en-US" dirty="0">
              <a:latin typeface="Calibri" panose="020F0502020204030204" pitchFamily="34" charset="0"/>
            </a:endParaRPr>
          </a:p>
        </p:txBody>
      </p:sp>
      <p:sp>
        <p:nvSpPr>
          <p:cNvPr id="3" name="Content Placeholder 2"/>
          <p:cNvSpPr>
            <a:spLocks noGrp="1"/>
          </p:cNvSpPr>
          <p:nvPr>
            <p:ph idx="1"/>
          </p:nvPr>
        </p:nvSpPr>
        <p:spPr>
          <a:xfrm>
            <a:off x="2589212" y="2133599"/>
            <a:ext cx="8915400" cy="3903643"/>
          </a:xfrm>
        </p:spPr>
        <p:txBody>
          <a:bodyPr>
            <a:noAutofit/>
          </a:bodyPr>
          <a:lstStyle/>
          <a:p>
            <a:pPr>
              <a:buFont typeface="Wingdings" panose="05000000000000000000" pitchFamily="2" charset="2"/>
              <a:buChar char="Ø"/>
            </a:pPr>
            <a:r>
              <a:rPr lang="en-US" sz="2400" b="1" dirty="0" smtClean="0">
                <a:latin typeface="Calibri" panose="020F0502020204030204" pitchFamily="34" charset="0"/>
              </a:rPr>
              <a:t>Transport Disorders</a:t>
            </a:r>
          </a:p>
          <a:p>
            <a:pPr marL="0" indent="0">
              <a:buNone/>
            </a:pPr>
            <a:r>
              <a:rPr lang="en-US" sz="2400" b="1" dirty="0">
                <a:latin typeface="Calibri" panose="020F0502020204030204" pitchFamily="34" charset="0"/>
              </a:rPr>
              <a:t> </a:t>
            </a:r>
            <a:r>
              <a:rPr lang="en-US" sz="2400" b="1" dirty="0" smtClean="0">
                <a:latin typeface="Calibri" panose="020F0502020204030204" pitchFamily="34" charset="0"/>
              </a:rPr>
              <a:t>- Disorders of Glucose Transport</a:t>
            </a:r>
          </a:p>
          <a:p>
            <a:pPr>
              <a:buAutoNum type="arabicParenR"/>
            </a:pPr>
            <a:r>
              <a:rPr lang="en-US" sz="2400" dirty="0" smtClean="0">
                <a:latin typeface="Calibri" panose="020F0502020204030204" pitchFamily="34" charset="0"/>
              </a:rPr>
              <a:t>Glucose Transporter Type 1 Deficiency</a:t>
            </a:r>
          </a:p>
          <a:p>
            <a:pPr marL="0" indent="0">
              <a:buNone/>
            </a:pPr>
            <a:r>
              <a:rPr lang="en-US" sz="2400" b="1" dirty="0">
                <a:latin typeface="Calibri" panose="020F0502020204030204" pitchFamily="34" charset="0"/>
              </a:rPr>
              <a:t> </a:t>
            </a:r>
            <a:r>
              <a:rPr lang="en-US" sz="2400" b="1" dirty="0" smtClean="0">
                <a:latin typeface="Calibri" panose="020F0502020204030204" pitchFamily="34" charset="0"/>
              </a:rPr>
              <a:t>- Disorders of Metal Transport</a:t>
            </a:r>
          </a:p>
          <a:p>
            <a:pPr>
              <a:buAutoNum type="arabicParenR"/>
            </a:pPr>
            <a:r>
              <a:rPr lang="en-US" sz="2400" dirty="0" smtClean="0">
                <a:latin typeface="Calibri" panose="020F0502020204030204" pitchFamily="34" charset="0"/>
              </a:rPr>
              <a:t>Menkes Disease</a:t>
            </a:r>
          </a:p>
          <a:p>
            <a:pPr>
              <a:buAutoNum type="arabicParenR"/>
            </a:pPr>
            <a:r>
              <a:rPr lang="en-US" sz="2400" dirty="0" smtClean="0">
                <a:latin typeface="Calibri" panose="020F0502020204030204" pitchFamily="34" charset="0"/>
              </a:rPr>
              <a:t>Wilsons Disease</a:t>
            </a:r>
          </a:p>
          <a:p>
            <a:pPr>
              <a:buFont typeface="Wingdings" panose="05000000000000000000" pitchFamily="2" charset="2"/>
              <a:buChar char="Ø"/>
            </a:pPr>
            <a:r>
              <a:rPr lang="en-US" sz="2400" b="1" dirty="0" smtClean="0">
                <a:latin typeface="Calibri" panose="020F0502020204030204" pitchFamily="34" charset="0"/>
              </a:rPr>
              <a:t>Disorders of Neurotransmission</a:t>
            </a:r>
          </a:p>
          <a:p>
            <a:pPr marL="457200" indent="-457200">
              <a:buAutoNum type="arabicParenR"/>
            </a:pPr>
            <a:r>
              <a:rPr lang="en-US" sz="2400" dirty="0" smtClean="0">
                <a:latin typeface="Calibri" panose="020F0502020204030204" pitchFamily="34" charset="0"/>
              </a:rPr>
              <a:t>Segawa Disease</a:t>
            </a:r>
          </a:p>
        </p:txBody>
      </p:sp>
      <p:sp>
        <p:nvSpPr>
          <p:cNvPr id="4" name="Slide Number Placeholder 3"/>
          <p:cNvSpPr>
            <a:spLocks noGrp="1"/>
          </p:cNvSpPr>
          <p:nvPr>
            <p:ph type="sldNum" sz="quarter" idx="12"/>
          </p:nvPr>
        </p:nvSpPr>
        <p:spPr/>
        <p:txBody>
          <a:bodyPr/>
          <a:lstStyle/>
          <a:p>
            <a:fld id="{28284D2C-8224-4A0C-99F3-ED2D38F528EA}" type="slidenum">
              <a:rPr lang="en-US" smtClean="0"/>
              <a:t>3</a:t>
            </a:fld>
            <a:endParaRPr lang="en-US"/>
          </a:p>
        </p:txBody>
      </p:sp>
    </p:spTree>
    <p:extLst>
      <p:ext uri="{BB962C8B-B14F-4D97-AF65-F5344CB8AC3E}">
        <p14:creationId xmlns:p14="http://schemas.microsoft.com/office/powerpoint/2010/main" val="1808563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05" y="624110"/>
            <a:ext cx="9805012" cy="1280890"/>
          </a:xfrm>
        </p:spPr>
        <p:txBody>
          <a:bodyPr>
            <a:normAutofit fontScale="90000"/>
          </a:bodyPr>
          <a:lstStyle/>
          <a:p>
            <a:r>
              <a:rPr lang="en-US" b="1" dirty="0" smtClean="0"/>
              <a:t>PART 2</a:t>
            </a:r>
            <a:r>
              <a:rPr lang="en-US" dirty="0" smtClean="0"/>
              <a:t> - Disorders </a:t>
            </a:r>
            <a:r>
              <a:rPr lang="en-US" dirty="0"/>
              <a:t>of the intracellular organelle</a:t>
            </a:r>
            <a:br>
              <a:rPr lang="en-US" dirty="0"/>
            </a:br>
            <a:endParaRPr lang="en-US" dirty="0"/>
          </a:p>
        </p:txBody>
      </p:sp>
      <p:sp>
        <p:nvSpPr>
          <p:cNvPr id="3" name="Content Placeholder 2"/>
          <p:cNvSpPr>
            <a:spLocks noGrp="1"/>
          </p:cNvSpPr>
          <p:nvPr>
            <p:ph idx="1"/>
          </p:nvPr>
        </p:nvSpPr>
        <p:spPr>
          <a:xfrm>
            <a:off x="2589212" y="1366092"/>
            <a:ext cx="8915400" cy="4545130"/>
          </a:xfrm>
        </p:spPr>
        <p:txBody>
          <a:bodyPr>
            <a:normAutofit/>
          </a:bodyPr>
          <a:lstStyle/>
          <a:p>
            <a:r>
              <a:rPr lang="en-US" sz="2400" b="1" dirty="0">
                <a:latin typeface="Calibri" panose="020F0502020204030204" pitchFamily="34" charset="0"/>
              </a:rPr>
              <a:t>Peroxysomal diseases</a:t>
            </a:r>
          </a:p>
          <a:p>
            <a:r>
              <a:rPr lang="en-US" sz="2400" b="1" dirty="0">
                <a:latin typeface="Calibri" panose="020F0502020204030204" pitchFamily="34" charset="0"/>
              </a:rPr>
              <a:t>Pyruvate metabolism disorders</a:t>
            </a:r>
          </a:p>
          <a:p>
            <a:r>
              <a:rPr lang="en-US" sz="2400" b="1" dirty="0">
                <a:latin typeface="Calibri" panose="020F0502020204030204" pitchFamily="34" charset="0"/>
              </a:rPr>
              <a:t>Glycosylation disorders</a:t>
            </a:r>
          </a:p>
          <a:p>
            <a:r>
              <a:rPr lang="en-US" sz="2400" b="1" dirty="0">
                <a:latin typeface="Calibri" panose="020F0502020204030204" pitchFamily="34" charset="0"/>
              </a:rPr>
              <a:t>Lysosomal diseases</a:t>
            </a:r>
          </a:p>
          <a:p>
            <a:pPr marL="457200" indent="-457200">
              <a:buFont typeface="+mj-lt"/>
              <a:buAutoNum type="arabicPeriod"/>
            </a:pPr>
            <a:r>
              <a:rPr lang="en-US" sz="2400" dirty="0">
                <a:latin typeface="Calibri" panose="020F0502020204030204" pitchFamily="34" charset="0"/>
              </a:rPr>
              <a:t>Gaucher disease</a:t>
            </a:r>
          </a:p>
          <a:p>
            <a:pPr marL="457200" indent="-457200">
              <a:buFont typeface="+mj-lt"/>
              <a:buAutoNum type="arabicPeriod"/>
            </a:pPr>
            <a:r>
              <a:rPr lang="en-US" sz="2400" dirty="0" smtClean="0">
                <a:latin typeface="Calibri" panose="020F0502020204030204" pitchFamily="34" charset="0"/>
              </a:rPr>
              <a:t>Neimann-Pick disease</a:t>
            </a:r>
            <a:endParaRPr lang="en-US" sz="2400" dirty="0">
              <a:latin typeface="Calibri" panose="020F0502020204030204" pitchFamily="34" charset="0"/>
            </a:endParaRPr>
          </a:p>
          <a:p>
            <a:pPr marL="457200" indent="-457200">
              <a:buFont typeface="+mj-lt"/>
              <a:buAutoNum type="arabicPeriod"/>
            </a:pPr>
            <a:r>
              <a:rPr lang="en-US" sz="2400" dirty="0">
                <a:latin typeface="Calibri" panose="020F0502020204030204" pitchFamily="34" charset="0"/>
              </a:rPr>
              <a:t>GM2 gangliosidoses</a:t>
            </a:r>
          </a:p>
          <a:p>
            <a:pPr marL="457200" indent="-457200">
              <a:buFont typeface="+mj-lt"/>
              <a:buAutoNum type="arabicPeriod"/>
            </a:pPr>
            <a:r>
              <a:rPr lang="en-US" sz="2400" dirty="0">
                <a:latin typeface="Calibri" panose="020F0502020204030204" pitchFamily="34" charset="0"/>
              </a:rPr>
              <a:t>Krabbe disease</a:t>
            </a:r>
          </a:p>
          <a:p>
            <a:pPr marL="457200" indent="-457200">
              <a:buFont typeface="+mj-lt"/>
              <a:buAutoNum type="arabicPeriod"/>
            </a:pPr>
            <a:r>
              <a:rPr lang="en-US" sz="2400" dirty="0">
                <a:latin typeface="Calibri" panose="020F0502020204030204" pitchFamily="34" charset="0"/>
              </a:rPr>
              <a:t>Mucopolysaccharidoses</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30</a:t>
            </a:fld>
            <a:endParaRPr lang="en-US"/>
          </a:p>
        </p:txBody>
      </p:sp>
    </p:spTree>
    <p:extLst>
      <p:ext uri="{BB962C8B-B14F-4D97-AF65-F5344CB8AC3E}">
        <p14:creationId xmlns:p14="http://schemas.microsoft.com/office/powerpoint/2010/main" val="3606419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Peroxisomal </a:t>
            </a:r>
            <a:r>
              <a:rPr lang="en-US" dirty="0">
                <a:latin typeface="Calibri" panose="020F0502020204030204" pitchFamily="34" charset="0"/>
              </a:rPr>
              <a:t>diseases</a:t>
            </a:r>
            <a:br>
              <a:rPr lang="en-US" dirty="0">
                <a:latin typeface="Calibri" panose="020F0502020204030204" pitchFamily="34" charset="0"/>
              </a:rPr>
            </a:br>
            <a:endParaRPr lang="en-US" dirty="0"/>
          </a:p>
        </p:txBody>
      </p:sp>
      <p:sp>
        <p:nvSpPr>
          <p:cNvPr id="3" name="Content Placeholder 2"/>
          <p:cNvSpPr>
            <a:spLocks noGrp="1"/>
          </p:cNvSpPr>
          <p:nvPr>
            <p:ph idx="1"/>
          </p:nvPr>
        </p:nvSpPr>
        <p:spPr>
          <a:xfrm>
            <a:off x="7028761" y="1293933"/>
            <a:ext cx="4475851" cy="3777622"/>
          </a:xfrm>
        </p:spPr>
        <p:txBody>
          <a:bodyPr>
            <a:noAutofit/>
          </a:bodyPr>
          <a:lstStyle/>
          <a:p>
            <a:r>
              <a:rPr lang="en-US" sz="2400" dirty="0" smtClean="0">
                <a:latin typeface="Calibri" panose="020F0502020204030204" pitchFamily="34" charset="0"/>
              </a:rPr>
              <a:t>Peroxisomes  are found in virtually every cell – Three essential functions</a:t>
            </a:r>
          </a:p>
          <a:p>
            <a:pPr>
              <a:buAutoNum type="arabicParenR"/>
            </a:pPr>
            <a:r>
              <a:rPr lang="en-US" sz="2400" dirty="0" smtClean="0">
                <a:latin typeface="Calibri" panose="020F0502020204030204" pitchFamily="34" charset="0"/>
              </a:rPr>
              <a:t>Breakdown of very long chain fatty acids and in beta-oxidation of fatty acids</a:t>
            </a:r>
          </a:p>
          <a:p>
            <a:pPr>
              <a:buAutoNum type="arabicParenR"/>
            </a:pPr>
            <a:r>
              <a:rPr lang="en-US" sz="2400" dirty="0" smtClean="0">
                <a:latin typeface="Calibri" panose="020F0502020204030204" pitchFamily="34" charset="0"/>
              </a:rPr>
              <a:t>First step in the synthesis of myelin occurs in the peroxisomes</a:t>
            </a:r>
          </a:p>
          <a:p>
            <a:pPr>
              <a:buAutoNum type="arabicParenR"/>
            </a:pPr>
            <a:r>
              <a:rPr lang="en-US" sz="2400" dirty="0" smtClean="0">
                <a:latin typeface="Calibri" panose="020F0502020204030204" pitchFamily="34" charset="0"/>
              </a:rPr>
              <a:t>Carry out a series of reactions eventually producing hydrogen peroxide</a:t>
            </a:r>
            <a:endParaRPr lang="en-US" sz="24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101" y="1704162"/>
            <a:ext cx="4630867" cy="3792004"/>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31</a:t>
            </a:fld>
            <a:endParaRPr lang="en-US"/>
          </a:p>
        </p:txBody>
      </p:sp>
    </p:spTree>
    <p:extLst>
      <p:ext uri="{BB962C8B-B14F-4D97-AF65-F5344CB8AC3E}">
        <p14:creationId xmlns:p14="http://schemas.microsoft.com/office/powerpoint/2010/main" val="155996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Peroxisomal Biogenesis Disorder (Zellweger Syndrome Spectrum)</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a:latin typeface="Calibri" panose="020F0502020204030204" pitchFamily="34" charset="0"/>
              </a:rPr>
              <a:t>PEX gene codes for peroxins which are essential for the normal functioning of the peroxisomes</a:t>
            </a:r>
          </a:p>
          <a:p>
            <a:r>
              <a:rPr lang="en-US" sz="2400" dirty="0" smtClean="0">
                <a:latin typeface="Calibri" panose="020F0502020204030204" pitchFamily="34" charset="0"/>
              </a:rPr>
              <a:t>Peroxisomal biogenesis disorder is characterized by absent or reduced functioning peroxisomes in the cells </a:t>
            </a:r>
            <a:r>
              <a:rPr lang="en-US" sz="2400" dirty="0" smtClean="0">
                <a:latin typeface="Calibri" panose="020F0502020204030204" pitchFamily="34" charset="0"/>
              </a:rPr>
              <a:t>due </a:t>
            </a:r>
            <a:r>
              <a:rPr lang="en-US" sz="2400" dirty="0" smtClean="0">
                <a:latin typeface="Calibri" panose="020F0502020204030204" pitchFamily="34" charset="0"/>
              </a:rPr>
              <a:t>to mutation in the PEX gene.</a:t>
            </a:r>
          </a:p>
          <a:p>
            <a:r>
              <a:rPr lang="en-US" sz="2400" dirty="0" smtClean="0">
                <a:latin typeface="Calibri" panose="020F0502020204030204" pitchFamily="34" charset="0"/>
              </a:rPr>
              <a:t>It is autosomal recessive disorder</a:t>
            </a:r>
          </a:p>
          <a:p>
            <a:r>
              <a:rPr lang="en-US" sz="2400" dirty="0" smtClean="0">
                <a:latin typeface="Calibri" panose="020F0502020204030204" pitchFamily="34" charset="0"/>
              </a:rPr>
              <a:t>Associated with impaired CNS myelination resulting in hypomyelination</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32</a:t>
            </a:fld>
            <a:endParaRPr lang="en-US"/>
          </a:p>
        </p:txBody>
      </p:sp>
    </p:spTree>
    <p:extLst>
      <p:ext uri="{BB962C8B-B14F-4D97-AF65-F5344CB8AC3E}">
        <p14:creationId xmlns:p14="http://schemas.microsoft.com/office/powerpoint/2010/main" val="1949007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Peroxisomal Biogenesis Disorder (Zellweger Syndrome Spectrum)</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11809" y="1870962"/>
            <a:ext cx="3036958" cy="4288141"/>
          </a:xfrm>
        </p:spPr>
      </p:pic>
      <p:sp>
        <p:nvSpPr>
          <p:cNvPr id="5" name="Content Placeholder 4"/>
          <p:cNvSpPr>
            <a:spLocks noGrp="1"/>
          </p:cNvSpPr>
          <p:nvPr>
            <p:ph sz="half" idx="2"/>
          </p:nvPr>
        </p:nvSpPr>
        <p:spPr/>
        <p:txBody>
          <a:bodyPr>
            <a:normAutofit/>
          </a:bodyPr>
          <a:lstStyle/>
          <a:p>
            <a:r>
              <a:rPr lang="en-US" sz="2400" dirty="0" smtClean="0">
                <a:latin typeface="Calibri" panose="020F0502020204030204" pitchFamily="34" charset="0"/>
              </a:rPr>
              <a:t>High </a:t>
            </a:r>
            <a:r>
              <a:rPr lang="en-US" sz="2400" dirty="0">
                <a:latin typeface="Calibri" panose="020F0502020204030204" pitchFamily="34" charset="0"/>
              </a:rPr>
              <a:t>forehead, hypoplastic supraorbital ridges, epicanthal folds, midface hypoplasia, and a large fontanel</a:t>
            </a:r>
          </a:p>
        </p:txBody>
      </p:sp>
      <p:sp>
        <p:nvSpPr>
          <p:cNvPr id="3" name="Slide Number Placeholder 2"/>
          <p:cNvSpPr>
            <a:spLocks noGrp="1"/>
          </p:cNvSpPr>
          <p:nvPr>
            <p:ph type="sldNum" sz="quarter" idx="12"/>
          </p:nvPr>
        </p:nvSpPr>
        <p:spPr/>
        <p:txBody>
          <a:bodyPr/>
          <a:lstStyle/>
          <a:p>
            <a:fld id="{28284D2C-8224-4A0C-99F3-ED2D38F528EA}" type="slidenum">
              <a:rPr lang="en-US" smtClean="0"/>
              <a:t>33</a:t>
            </a:fld>
            <a:endParaRPr lang="en-US"/>
          </a:p>
        </p:txBody>
      </p:sp>
    </p:spTree>
    <p:extLst>
      <p:ext uri="{BB962C8B-B14F-4D97-AF65-F5344CB8AC3E}">
        <p14:creationId xmlns:p14="http://schemas.microsoft.com/office/powerpoint/2010/main" val="4026743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Peroxisomal Biogenesis Disorder (Zellweger Syndrome Spectrum)</a:t>
            </a: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There is also sensorineural degeneration leading to progressive loss of hearing and vision.</a:t>
            </a:r>
          </a:p>
          <a:p>
            <a:r>
              <a:rPr lang="en-US" sz="2400" dirty="0" smtClean="0">
                <a:latin typeface="Calibri" panose="020F0502020204030204" pitchFamily="34" charset="0"/>
              </a:rPr>
              <a:t>Newborns may present with seizures, hypotonia and apnea</a:t>
            </a:r>
          </a:p>
          <a:p>
            <a:r>
              <a:rPr lang="en-US" sz="2400" dirty="0" smtClean="0">
                <a:latin typeface="Calibri" panose="020F0502020204030204" pitchFamily="34" charset="0"/>
              </a:rPr>
              <a:t>There is also impaired neuronal migration, positioning &amp; brain development</a:t>
            </a:r>
          </a:p>
          <a:p>
            <a:r>
              <a:rPr lang="en-US" sz="2400" b="1" dirty="0" smtClean="0">
                <a:latin typeface="Calibri" panose="020F0502020204030204" pitchFamily="34" charset="0"/>
              </a:rPr>
              <a:t>Diagnosis</a:t>
            </a:r>
            <a:r>
              <a:rPr lang="en-US" sz="2400" dirty="0" smtClean="0">
                <a:latin typeface="Calibri" panose="020F0502020204030204" pitchFamily="34" charset="0"/>
              </a:rPr>
              <a:t> is by sequencing the PEX gene. There is also the presence of very long chain fatty acids in the blood plasma</a:t>
            </a:r>
          </a:p>
          <a:p>
            <a:r>
              <a:rPr lang="en-US" sz="2400" b="1" dirty="0" smtClean="0">
                <a:latin typeface="Calibri" panose="020F0502020204030204" pitchFamily="34" charset="0"/>
              </a:rPr>
              <a:t>Treatment</a:t>
            </a:r>
            <a:r>
              <a:rPr lang="en-US" sz="2400" dirty="0" smtClean="0">
                <a:latin typeface="Calibri" panose="020F0502020204030204" pitchFamily="34" charset="0"/>
              </a:rPr>
              <a:t> is symptomatic and supportive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34</a:t>
            </a:fld>
            <a:endParaRPr lang="en-US"/>
          </a:p>
        </p:txBody>
      </p:sp>
    </p:spTree>
    <p:extLst>
      <p:ext uri="{BB962C8B-B14F-4D97-AF65-F5344CB8AC3E}">
        <p14:creationId xmlns:p14="http://schemas.microsoft.com/office/powerpoint/2010/main" val="3688667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panose="020F0502020204030204" pitchFamily="34" charset="0"/>
              </a:rPr>
              <a:t>Disorders of Peroxisomal Beta Oxidation </a:t>
            </a:r>
            <a:br>
              <a:rPr lang="en-US" dirty="0" smtClean="0">
                <a:latin typeface="Calibri" panose="020F0502020204030204" pitchFamily="34" charset="0"/>
              </a:rPr>
            </a:br>
            <a:r>
              <a:rPr lang="en-US" dirty="0" smtClean="0">
                <a:latin typeface="Calibri" panose="020F0502020204030204" pitchFamily="34" charset="0"/>
              </a:rPr>
              <a:t>Pseudo Zellweger Syndrome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There is deficiency of the enzyme – thiolase.</a:t>
            </a:r>
          </a:p>
          <a:p>
            <a:r>
              <a:rPr lang="en-US" sz="2400" dirty="0" smtClean="0">
                <a:latin typeface="Calibri" panose="020F0502020204030204" pitchFamily="34" charset="0"/>
              </a:rPr>
              <a:t>Thiolase is a key enzyme for the beta oxidation of fatty acids.</a:t>
            </a:r>
          </a:p>
          <a:p>
            <a:r>
              <a:rPr lang="en-US" sz="2400" dirty="0" smtClean="0">
                <a:latin typeface="Calibri" panose="020F0502020204030204" pitchFamily="34" charset="0"/>
              </a:rPr>
              <a:t>Features are similar to Zellweger syndrome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35</a:t>
            </a:fld>
            <a:endParaRPr lang="en-US"/>
          </a:p>
        </p:txBody>
      </p:sp>
    </p:spTree>
    <p:extLst>
      <p:ext uri="{BB962C8B-B14F-4D97-AF65-F5344CB8AC3E}">
        <p14:creationId xmlns:p14="http://schemas.microsoft.com/office/powerpoint/2010/main" val="1014759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Disorders of Peroxisomal Beta Oxidation </a:t>
            </a:r>
            <a:br>
              <a:rPr lang="en-US" dirty="0">
                <a:latin typeface="Calibri" panose="020F0502020204030204" pitchFamily="34" charset="0"/>
              </a:rPr>
            </a:br>
            <a:r>
              <a:rPr lang="en-US" dirty="0" smtClean="0">
                <a:latin typeface="Calibri" panose="020F0502020204030204" pitchFamily="34" charset="0"/>
              </a:rPr>
              <a:t>Pseudo Adreno Leukodystrophy</a:t>
            </a:r>
            <a:endParaRPr lang="en-US" dirty="0"/>
          </a:p>
        </p:txBody>
      </p:sp>
      <p:sp>
        <p:nvSpPr>
          <p:cNvPr id="3" name="Content Placeholder 2"/>
          <p:cNvSpPr>
            <a:spLocks noGrp="1"/>
          </p:cNvSpPr>
          <p:nvPr>
            <p:ph idx="1"/>
          </p:nvPr>
        </p:nvSpPr>
        <p:spPr/>
        <p:txBody>
          <a:bodyPr/>
          <a:lstStyle/>
          <a:p>
            <a:r>
              <a:rPr lang="en-US" sz="2400" dirty="0" smtClean="0">
                <a:latin typeface="Calibri" panose="020F0502020204030204" pitchFamily="34" charset="0"/>
              </a:rPr>
              <a:t>Extremely rare – Only 30 cases worldwide</a:t>
            </a:r>
          </a:p>
          <a:p>
            <a:r>
              <a:rPr lang="en-US" sz="2400" dirty="0" smtClean="0">
                <a:latin typeface="Calibri" panose="020F0502020204030204" pitchFamily="34" charset="0"/>
              </a:rPr>
              <a:t>Peroxisomal Acyl Co-A Oxidase deficiency</a:t>
            </a:r>
          </a:p>
          <a:p>
            <a:r>
              <a:rPr lang="en-US" sz="2400" dirty="0" smtClean="0">
                <a:latin typeface="Calibri" panose="020F0502020204030204" pitchFamily="34" charset="0"/>
              </a:rPr>
              <a:t>Mutation in the ACOX-1 gene</a:t>
            </a:r>
          </a:p>
          <a:p>
            <a:r>
              <a:rPr lang="en-US" sz="2400" dirty="0" smtClean="0">
                <a:latin typeface="Calibri" panose="020F0502020204030204" pitchFamily="34" charset="0"/>
              </a:rPr>
              <a:t>MRI shows abnormal white matter</a:t>
            </a:r>
          </a:p>
          <a:p>
            <a:r>
              <a:rPr lang="en-US" sz="2400" dirty="0" smtClean="0">
                <a:latin typeface="Calibri" panose="020F0502020204030204" pitchFamily="34" charset="0"/>
              </a:rPr>
              <a:t>Important features include seizures and hypotonia in the neonatal period</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36</a:t>
            </a:fld>
            <a:endParaRPr lang="en-US"/>
          </a:p>
        </p:txBody>
      </p:sp>
    </p:spTree>
    <p:extLst>
      <p:ext uri="{BB962C8B-B14F-4D97-AF65-F5344CB8AC3E}">
        <p14:creationId xmlns:p14="http://schemas.microsoft.com/office/powerpoint/2010/main" val="1443517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Disorders of Peroxisomal Beta Oxidation </a:t>
            </a:r>
            <a:br>
              <a:rPr lang="en-US" dirty="0">
                <a:latin typeface="Calibri" panose="020F0502020204030204" pitchFamily="34" charset="0"/>
              </a:rPr>
            </a:br>
            <a:r>
              <a:rPr lang="en-US" dirty="0" smtClean="0">
                <a:latin typeface="Calibri" panose="020F0502020204030204" pitchFamily="34" charset="0"/>
              </a:rPr>
              <a:t>Peroxisomal Bifunctional Enzyme Deficiency</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Deficiency of an enzyme called Bifunctional enzyme</a:t>
            </a:r>
          </a:p>
          <a:p>
            <a:r>
              <a:rPr lang="en-US" sz="2400" dirty="0" smtClean="0">
                <a:latin typeface="Calibri" panose="020F0502020204030204" pitchFamily="34" charset="0"/>
              </a:rPr>
              <a:t>Bifunctional enzyme is one of the enzymes responsible for the beta oxidation of fatty acids</a:t>
            </a:r>
          </a:p>
          <a:p>
            <a:r>
              <a:rPr lang="en-US" sz="2400" dirty="0" smtClean="0">
                <a:latin typeface="Calibri" panose="020F0502020204030204" pitchFamily="34" charset="0"/>
              </a:rPr>
              <a:t>Features are similar to the pseudo - Adreno Leukodystrophy</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37</a:t>
            </a:fld>
            <a:endParaRPr lang="en-US"/>
          </a:p>
        </p:txBody>
      </p:sp>
    </p:spTree>
    <p:extLst>
      <p:ext uri="{BB962C8B-B14F-4D97-AF65-F5344CB8AC3E}">
        <p14:creationId xmlns:p14="http://schemas.microsoft.com/office/powerpoint/2010/main" val="407534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X Linked Adreno Leukodystrophy</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smtClean="0">
                <a:latin typeface="Calibri" panose="020F0502020204030204" pitchFamily="34" charset="0"/>
              </a:rPr>
              <a:t>Deficiency of the protein ALDP.</a:t>
            </a:r>
          </a:p>
          <a:p>
            <a:r>
              <a:rPr lang="en-US" sz="2400" dirty="0" smtClean="0">
                <a:latin typeface="Calibri" panose="020F0502020204030204" pitchFamily="34" charset="0"/>
              </a:rPr>
              <a:t>ALDP is responsible for bringing the very long chain fatty acids into the peroxisomes where they are eventually broken down</a:t>
            </a:r>
          </a:p>
          <a:p>
            <a:r>
              <a:rPr lang="en-US" sz="2400" dirty="0" smtClean="0">
                <a:latin typeface="Calibri" panose="020F0502020204030204" pitchFamily="34" charset="0"/>
              </a:rPr>
              <a:t>The gene which codes for the protein is called ABCD1</a:t>
            </a:r>
          </a:p>
          <a:p>
            <a:r>
              <a:rPr lang="en-US" sz="2400" dirty="0" smtClean="0">
                <a:latin typeface="Calibri" panose="020F0502020204030204" pitchFamily="34" charset="0"/>
              </a:rPr>
              <a:t>It is X-linked recessive disorder</a:t>
            </a:r>
          </a:p>
          <a:p>
            <a:r>
              <a:rPr lang="en-US" sz="2400" dirty="0">
                <a:latin typeface="Calibri" panose="020F0502020204030204" pitchFamily="34" charset="0"/>
              </a:rPr>
              <a:t>There is deterioration of the myelin sheath around the nerves and in the adrenal cortex</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38</a:t>
            </a:fld>
            <a:endParaRPr lang="en-US"/>
          </a:p>
        </p:txBody>
      </p:sp>
    </p:spTree>
    <p:extLst>
      <p:ext uri="{BB962C8B-B14F-4D97-AF65-F5344CB8AC3E}">
        <p14:creationId xmlns:p14="http://schemas.microsoft.com/office/powerpoint/2010/main" val="2823108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X Linked Adreno Leukodystrophy</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Disturbance </a:t>
            </a:r>
            <a:r>
              <a:rPr lang="en-US" sz="2400" dirty="0">
                <a:latin typeface="Calibri" panose="020F0502020204030204" pitchFamily="34" charset="0"/>
              </a:rPr>
              <a:t>in gait and </a:t>
            </a:r>
            <a:r>
              <a:rPr lang="en-US" sz="2400" dirty="0" smtClean="0">
                <a:latin typeface="Calibri" panose="020F0502020204030204" pitchFamily="34" charset="0"/>
              </a:rPr>
              <a:t>coordination</a:t>
            </a:r>
          </a:p>
          <a:p>
            <a:r>
              <a:rPr lang="en-US" sz="2400" dirty="0" smtClean="0">
                <a:latin typeface="Calibri" panose="020F0502020204030204" pitchFamily="34" charset="0"/>
              </a:rPr>
              <a:t>Vision loss, deafness, learning disabilities</a:t>
            </a:r>
          </a:p>
          <a:p>
            <a:r>
              <a:rPr lang="en-US" sz="2400" dirty="0" smtClean="0">
                <a:latin typeface="Calibri" panose="020F0502020204030204" pitchFamily="34" charset="0"/>
              </a:rPr>
              <a:t>Weakness</a:t>
            </a:r>
            <a:r>
              <a:rPr lang="en-US" sz="2400" dirty="0">
                <a:latin typeface="Calibri" panose="020F0502020204030204" pitchFamily="34" charset="0"/>
              </a:rPr>
              <a:t>, weight loss, skin changes, vomiting, and coma</a:t>
            </a:r>
            <a:endParaRPr lang="en-US" sz="2400" dirty="0" smtClean="0">
              <a:latin typeface="Calibri" panose="020F0502020204030204" pitchFamily="34" charset="0"/>
            </a:endParaRPr>
          </a:p>
          <a:p>
            <a:r>
              <a:rPr lang="en-US" sz="2400" dirty="0" smtClean="0">
                <a:latin typeface="Calibri" panose="020F0502020204030204" pitchFamily="34" charset="0"/>
              </a:rPr>
              <a:t>Behavior changes – Aggression, hyperactivity, poor memory and poor school performance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39</a:t>
            </a:fld>
            <a:endParaRPr lang="en-US"/>
          </a:p>
        </p:txBody>
      </p:sp>
    </p:spTree>
    <p:extLst>
      <p:ext uri="{BB962C8B-B14F-4D97-AF65-F5344CB8AC3E}">
        <p14:creationId xmlns:p14="http://schemas.microsoft.com/office/powerpoint/2010/main" val="3616363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rPr>
              <a:t>Glucose Transporter Type 1 </a:t>
            </a:r>
            <a:r>
              <a:rPr lang="en-US" dirty="0" smtClean="0">
                <a:latin typeface="Calibri" panose="020F0502020204030204" pitchFamily="34" charset="0"/>
              </a:rPr>
              <a:t>Deficiency</a:t>
            </a:r>
            <a:br>
              <a:rPr lang="en-US" dirty="0" smtClean="0">
                <a:latin typeface="Calibri" panose="020F0502020204030204" pitchFamily="34" charset="0"/>
              </a:rPr>
            </a:br>
            <a:r>
              <a:rPr lang="en-US" dirty="0" smtClean="0">
                <a:latin typeface="Calibri" panose="020F0502020204030204" pitchFamily="34" charset="0"/>
              </a:rPr>
              <a:t>Etiology</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rPr>
              <a:t>GLUT1 </a:t>
            </a:r>
            <a:r>
              <a:rPr lang="en-US" sz="2400" dirty="0" smtClean="0">
                <a:latin typeface="Calibri" panose="020F0502020204030204" pitchFamily="34" charset="0"/>
              </a:rPr>
              <a:t>is a </a:t>
            </a:r>
            <a:r>
              <a:rPr lang="en-US" sz="2400" dirty="0">
                <a:latin typeface="Calibri" panose="020F0502020204030204" pitchFamily="34" charset="0"/>
              </a:rPr>
              <a:t>facilitative </a:t>
            </a:r>
            <a:r>
              <a:rPr lang="en-US" sz="2400" dirty="0" smtClean="0">
                <a:latin typeface="Calibri" panose="020F0502020204030204" pitchFamily="34" charset="0"/>
              </a:rPr>
              <a:t>carrier protein </a:t>
            </a:r>
            <a:r>
              <a:rPr lang="en-US" sz="2400" dirty="0">
                <a:latin typeface="Calibri" panose="020F0502020204030204" pitchFamily="34" charset="0"/>
              </a:rPr>
              <a:t>responsible for the transport of </a:t>
            </a:r>
            <a:r>
              <a:rPr lang="en-US" sz="2400" dirty="0" smtClean="0">
                <a:latin typeface="Calibri" panose="020F0502020204030204" pitchFamily="34" charset="0"/>
              </a:rPr>
              <a:t>glucose </a:t>
            </a:r>
            <a:r>
              <a:rPr lang="en-US" sz="2400" dirty="0">
                <a:latin typeface="Calibri" panose="020F0502020204030204" pitchFamily="34" charset="0"/>
              </a:rPr>
              <a:t>through the blood brain barrier and through </a:t>
            </a:r>
            <a:r>
              <a:rPr lang="en-US" sz="2400" dirty="0" smtClean="0">
                <a:latin typeface="Calibri" panose="020F0502020204030204" pitchFamily="34" charset="0"/>
              </a:rPr>
              <a:t>astrocyte membranes.</a:t>
            </a:r>
          </a:p>
          <a:p>
            <a:r>
              <a:rPr lang="en-US" sz="2400" dirty="0" smtClean="0">
                <a:latin typeface="Calibri" panose="020F0502020204030204" pitchFamily="34" charset="0"/>
              </a:rPr>
              <a:t>Gene which codes for GLUT1 is called SLC2A1. Mutations in this gene results in GLUT1 deficiency.</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4</a:t>
            </a:fld>
            <a:endParaRPr lang="en-US"/>
          </a:p>
        </p:txBody>
      </p:sp>
    </p:spTree>
    <p:extLst>
      <p:ext uri="{BB962C8B-B14F-4D97-AF65-F5344CB8AC3E}">
        <p14:creationId xmlns:p14="http://schemas.microsoft.com/office/powerpoint/2010/main" val="690825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X Linked Adreno Leukodystrophy</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a:xfrm>
            <a:off x="4494882" y="2133600"/>
            <a:ext cx="7009730" cy="3777622"/>
          </a:xfrm>
        </p:spPr>
        <p:txBody>
          <a:bodyPr>
            <a:normAutofit/>
          </a:bodyPr>
          <a:lstStyle/>
          <a:p>
            <a:r>
              <a:rPr lang="en-US" sz="2400" dirty="0" smtClean="0">
                <a:latin typeface="Calibri" panose="020F0502020204030204" pitchFamily="34" charset="0"/>
              </a:rPr>
              <a:t>Increased concentration of the very long chain fatty acids in the plasma</a:t>
            </a:r>
          </a:p>
          <a:p>
            <a:r>
              <a:rPr lang="en-US" sz="2400" dirty="0" smtClean="0">
                <a:latin typeface="Calibri" panose="020F0502020204030204" pitchFamily="34" charset="0"/>
              </a:rPr>
              <a:t>MRI shows white matter loss in the brain</a:t>
            </a:r>
          </a:p>
          <a:p>
            <a:r>
              <a:rPr lang="en-US" sz="2400" b="1" dirty="0" smtClean="0">
                <a:latin typeface="Calibri" panose="020F0502020204030204" pitchFamily="34" charset="0"/>
              </a:rPr>
              <a:t>Treatment</a:t>
            </a:r>
            <a:r>
              <a:rPr lang="en-US" sz="2400" dirty="0" smtClean="0">
                <a:latin typeface="Calibri" panose="020F0502020204030204" pitchFamily="34" charset="0"/>
              </a:rPr>
              <a:t> is supportive. Lorenzo’s Oil </a:t>
            </a:r>
            <a:r>
              <a:rPr lang="en-US" sz="2400" dirty="0" smtClean="0">
                <a:latin typeface="Calibri" panose="020F0502020204030204" pitchFamily="34" charset="0"/>
              </a:rPr>
              <a:t>(Oleic + Erucic acid) may </a:t>
            </a:r>
            <a:r>
              <a:rPr lang="en-US" sz="2400" dirty="0" smtClean="0">
                <a:latin typeface="Calibri" panose="020F0502020204030204" pitchFamily="34" charset="0"/>
              </a:rPr>
              <a:t>provide benefit to some (by inhibiting the elongation of saturated FA)</a:t>
            </a:r>
          </a:p>
          <a:p>
            <a:r>
              <a:rPr lang="en-US" sz="2400" dirty="0" smtClean="0">
                <a:latin typeface="Calibri" panose="020F0502020204030204" pitchFamily="34" charset="0"/>
              </a:rPr>
              <a:t>Corticosteroid replacement in those with adrenal insufficiency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1905000"/>
            <a:ext cx="3421571" cy="3525398"/>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40</a:t>
            </a:fld>
            <a:endParaRPr lang="en-US"/>
          </a:p>
        </p:txBody>
      </p:sp>
    </p:spTree>
    <p:extLst>
      <p:ext uri="{BB962C8B-B14F-4D97-AF65-F5344CB8AC3E}">
        <p14:creationId xmlns:p14="http://schemas.microsoft.com/office/powerpoint/2010/main" val="659760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Pyruvate Metabolism Disorders</a:t>
            </a:r>
            <a:br>
              <a:rPr lang="en-US" dirty="0" smtClean="0">
                <a:latin typeface="Calibri" panose="020F0502020204030204" pitchFamily="34" charset="0"/>
              </a:rPr>
            </a:br>
            <a:r>
              <a:rPr lang="en-US" dirty="0" smtClean="0">
                <a:latin typeface="Calibri" panose="020F0502020204030204" pitchFamily="34" charset="0"/>
              </a:rPr>
              <a:t>Pyruvate Dehydrogenase Deficiency</a:t>
            </a:r>
            <a:endParaRPr lang="en-US" dirty="0">
              <a:latin typeface="Calibri" panose="020F0502020204030204" pitchFamily="34" charset="0"/>
            </a:endParaRPr>
          </a:p>
        </p:txBody>
      </p:sp>
      <p:sp>
        <p:nvSpPr>
          <p:cNvPr id="3" name="Content Placeholder 2"/>
          <p:cNvSpPr>
            <a:spLocks noGrp="1"/>
          </p:cNvSpPr>
          <p:nvPr>
            <p:ph idx="1"/>
          </p:nvPr>
        </p:nvSpPr>
        <p:spPr>
          <a:xfrm>
            <a:off x="7006728" y="2133600"/>
            <a:ext cx="4497884" cy="3777622"/>
          </a:xfrm>
        </p:spPr>
        <p:txBody>
          <a:bodyPr>
            <a:normAutofit/>
          </a:bodyPr>
          <a:lstStyle/>
          <a:p>
            <a:r>
              <a:rPr lang="en-US" sz="2000" dirty="0" smtClean="0">
                <a:latin typeface="Calibri" panose="020F0502020204030204" pitchFamily="34" charset="0"/>
              </a:rPr>
              <a:t>Pyruvate is converted into Acetyl Co-A by the enzyme PDH</a:t>
            </a:r>
          </a:p>
          <a:p>
            <a:r>
              <a:rPr lang="en-US" sz="2000" dirty="0" smtClean="0">
                <a:latin typeface="Calibri" panose="020F0502020204030204" pitchFamily="34" charset="0"/>
              </a:rPr>
              <a:t>So, PDH is essential in linking Glycolysis with the Citric acid cycle</a:t>
            </a:r>
          </a:p>
          <a:p>
            <a:r>
              <a:rPr lang="en-US" sz="2000" dirty="0" smtClean="0">
                <a:latin typeface="Calibri" panose="020F0502020204030204" pitchFamily="34" charset="0"/>
              </a:rPr>
              <a:t>In PDH deficiency, as Acetyl Co-A is not being produced, the Pyruvate is diverted into the formation of lactic acid by the enzyme LDH</a:t>
            </a:r>
            <a:endParaRPr lang="en-US" sz="20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11" y="1905000"/>
            <a:ext cx="4454047" cy="4006222"/>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41</a:t>
            </a:fld>
            <a:endParaRPr lang="en-US"/>
          </a:p>
        </p:txBody>
      </p:sp>
    </p:spTree>
    <p:extLst>
      <p:ext uri="{BB962C8B-B14F-4D97-AF65-F5344CB8AC3E}">
        <p14:creationId xmlns:p14="http://schemas.microsoft.com/office/powerpoint/2010/main" val="2438947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Pyruvate Metabolism Disorders</a:t>
            </a:r>
            <a:br>
              <a:rPr lang="en-US" dirty="0">
                <a:latin typeface="Calibri" panose="020F0502020204030204" pitchFamily="34" charset="0"/>
              </a:rPr>
            </a:br>
            <a:r>
              <a:rPr lang="en-US" dirty="0">
                <a:latin typeface="Calibri" panose="020F0502020204030204" pitchFamily="34" charset="0"/>
              </a:rPr>
              <a:t>Pyruvate Dehydrogenase Deficiency</a:t>
            </a: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PDH deficiency is an X linked recessive disorder</a:t>
            </a:r>
          </a:p>
          <a:p>
            <a:r>
              <a:rPr lang="en-US" sz="2400" dirty="0" smtClean="0">
                <a:latin typeface="Calibri" panose="020F0502020204030204" pitchFamily="34" charset="0"/>
              </a:rPr>
              <a:t>Symptoms are much lesser in females than in males. This is due to what is called X-inactivation. One of the copy of the X chromosome is inactivated in the female during early embryonic life.</a:t>
            </a:r>
          </a:p>
          <a:p>
            <a:r>
              <a:rPr lang="en-US" sz="2400" dirty="0" smtClean="0">
                <a:latin typeface="Calibri" panose="020F0502020204030204" pitchFamily="34" charset="0"/>
              </a:rPr>
              <a:t>Nausea</a:t>
            </a:r>
            <a:r>
              <a:rPr lang="en-US" sz="2400" dirty="0">
                <a:latin typeface="Calibri" panose="020F0502020204030204" pitchFamily="34" charset="0"/>
              </a:rPr>
              <a:t>, vomiting, severe breathing </a:t>
            </a:r>
            <a:r>
              <a:rPr lang="en-US" sz="2400" dirty="0" smtClean="0">
                <a:latin typeface="Calibri" panose="020F0502020204030204" pitchFamily="34" charset="0"/>
              </a:rPr>
              <a:t>problems, arrhythmias due to buildup of lactic acid</a:t>
            </a:r>
          </a:p>
          <a:p>
            <a:r>
              <a:rPr lang="en-US" sz="2400" dirty="0" smtClean="0">
                <a:latin typeface="Calibri" panose="020F0502020204030204" pitchFamily="34" charset="0"/>
              </a:rPr>
              <a:t>Seizures, hypotonia, poor coordination, difficulty in walking</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42</a:t>
            </a:fld>
            <a:endParaRPr lang="en-US"/>
          </a:p>
        </p:txBody>
      </p:sp>
    </p:spTree>
    <p:extLst>
      <p:ext uri="{BB962C8B-B14F-4D97-AF65-F5344CB8AC3E}">
        <p14:creationId xmlns:p14="http://schemas.microsoft.com/office/powerpoint/2010/main" val="17275907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Pyruvate Metabolism Disorders</a:t>
            </a:r>
            <a:br>
              <a:rPr lang="en-US" dirty="0">
                <a:latin typeface="Calibri" panose="020F0502020204030204" pitchFamily="34" charset="0"/>
              </a:rPr>
            </a:br>
            <a:r>
              <a:rPr lang="en-US" dirty="0">
                <a:latin typeface="Calibri" panose="020F0502020204030204" pitchFamily="34" charset="0"/>
              </a:rPr>
              <a:t>Pyruvate Dehydrogenase Deficiency</a:t>
            </a:r>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rPr>
              <a:t>Ketogenic diets, with high fat and low carbohydrate intake have been used to control or minimize lactic </a:t>
            </a:r>
            <a:r>
              <a:rPr lang="en-US" sz="2400" dirty="0" smtClean="0">
                <a:latin typeface="Calibri" panose="020F0502020204030204" pitchFamily="34" charset="0"/>
              </a:rPr>
              <a:t>acidosis</a:t>
            </a:r>
          </a:p>
          <a:p>
            <a:r>
              <a:rPr lang="en-US" sz="2400" dirty="0" smtClean="0">
                <a:latin typeface="Calibri" panose="020F0502020204030204" pitchFamily="34" charset="0"/>
              </a:rPr>
              <a:t>However, most affected individuals do not survive past childhood</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43</a:t>
            </a:fld>
            <a:endParaRPr lang="en-US"/>
          </a:p>
        </p:txBody>
      </p:sp>
    </p:spTree>
    <p:extLst>
      <p:ext uri="{BB962C8B-B14F-4D97-AF65-F5344CB8AC3E}">
        <p14:creationId xmlns:p14="http://schemas.microsoft.com/office/powerpoint/2010/main" val="2989300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0970"/>
            <a:ext cx="8911687" cy="1280890"/>
          </a:xfrm>
        </p:spPr>
        <p:txBody>
          <a:bodyPr>
            <a:normAutofit/>
          </a:bodyPr>
          <a:lstStyle/>
          <a:p>
            <a:r>
              <a:rPr lang="en-US" sz="3200" dirty="0">
                <a:latin typeface="Calibri" panose="020F0502020204030204" pitchFamily="34" charset="0"/>
              </a:rPr>
              <a:t>Pyruvate Carboxylase Deficiency</a:t>
            </a:r>
          </a:p>
        </p:txBody>
      </p:sp>
      <p:sp>
        <p:nvSpPr>
          <p:cNvPr id="3" name="Content Placeholder 2"/>
          <p:cNvSpPr>
            <a:spLocks noGrp="1"/>
          </p:cNvSpPr>
          <p:nvPr>
            <p:ph idx="1"/>
          </p:nvPr>
        </p:nvSpPr>
        <p:spPr>
          <a:xfrm>
            <a:off x="6477918" y="1393755"/>
            <a:ext cx="5026694" cy="3777622"/>
          </a:xfrm>
        </p:spPr>
        <p:txBody>
          <a:bodyPr>
            <a:normAutofit/>
          </a:bodyPr>
          <a:lstStyle/>
          <a:p>
            <a:r>
              <a:rPr lang="en-US" sz="2400" dirty="0">
                <a:latin typeface="Calibri" panose="020F0502020204030204" pitchFamily="34" charset="0"/>
              </a:rPr>
              <a:t>The precursor of oxaloacetate, pyruvate, is shunted toward alternate metabolic pathways, leading to an increase in lactic acid, alanine, and </a:t>
            </a:r>
            <a:r>
              <a:rPr lang="en-US" sz="2400" dirty="0" smtClean="0">
                <a:latin typeface="Calibri" panose="020F0502020204030204" pitchFamily="34" charset="0"/>
              </a:rPr>
              <a:t>acetyl Co A. </a:t>
            </a:r>
          </a:p>
          <a:p>
            <a:r>
              <a:rPr lang="en-US" sz="2400" dirty="0" smtClean="0">
                <a:latin typeface="Calibri" panose="020F0502020204030204" pitchFamily="34" charset="0"/>
              </a:rPr>
              <a:t>Acetyl-CoA </a:t>
            </a:r>
            <a:r>
              <a:rPr lang="en-US" sz="2400" dirty="0">
                <a:latin typeface="Calibri" panose="020F0502020204030204" pitchFamily="34" charset="0"/>
              </a:rPr>
              <a:t>cannot produce citrate without oxaloacetate and is shunted to produce ketone bodies.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58" y="466724"/>
            <a:ext cx="6163662" cy="4898489"/>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44</a:t>
            </a:fld>
            <a:endParaRPr lang="en-US"/>
          </a:p>
        </p:txBody>
      </p:sp>
    </p:spTree>
    <p:extLst>
      <p:ext uri="{BB962C8B-B14F-4D97-AF65-F5344CB8AC3E}">
        <p14:creationId xmlns:p14="http://schemas.microsoft.com/office/powerpoint/2010/main" val="324111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Pyruvate Metabolism Disorders</a:t>
            </a:r>
            <a:br>
              <a:rPr lang="en-US" dirty="0">
                <a:latin typeface="Calibri" panose="020F0502020204030204" pitchFamily="34" charset="0"/>
              </a:rPr>
            </a:br>
            <a:r>
              <a:rPr lang="en-US" dirty="0">
                <a:latin typeface="Calibri" panose="020F0502020204030204" pitchFamily="34" charset="0"/>
              </a:rPr>
              <a:t>Pyruvate Carboxylase Deficiency</a:t>
            </a:r>
          </a:p>
        </p:txBody>
      </p:sp>
      <p:sp>
        <p:nvSpPr>
          <p:cNvPr id="3" name="Content Placeholder 2"/>
          <p:cNvSpPr>
            <a:spLocks noGrp="1"/>
          </p:cNvSpPr>
          <p:nvPr>
            <p:ph idx="1"/>
          </p:nvPr>
        </p:nvSpPr>
        <p:spPr/>
        <p:txBody>
          <a:bodyPr>
            <a:normAutofit lnSpcReduction="10000"/>
          </a:bodyPr>
          <a:lstStyle/>
          <a:p>
            <a:r>
              <a:rPr lang="en-US" sz="2400" dirty="0">
                <a:latin typeface="Calibri" panose="020F0502020204030204" pitchFamily="34" charset="0"/>
              </a:rPr>
              <a:t>Type A - The North American phenotype; characterized by infantile onset, moderate lactate elevation, normal lactate-to-pyruvate ratio, global developmental delay with mental retardation, and survival until adulthood </a:t>
            </a:r>
          </a:p>
          <a:p>
            <a:r>
              <a:rPr lang="en-US" sz="2400" dirty="0">
                <a:latin typeface="Calibri" panose="020F0502020204030204" pitchFamily="34" charset="0"/>
              </a:rPr>
              <a:t>Type B - The French phenotype; characterized by neonatal onset, high lactate and ammonia elevation, abnormal lactate-to-pyruvate ratio, and death within the first few months of life </a:t>
            </a:r>
          </a:p>
          <a:p>
            <a:r>
              <a:rPr lang="en-US" sz="2400" dirty="0">
                <a:latin typeface="Calibri" panose="020F0502020204030204" pitchFamily="34" charset="0"/>
              </a:rPr>
              <a:t>Type C - The benign phenotype; characterized by recurrent episodes of mild to moderate lactate elevation without any neurologic or cognitive symptoms. </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45</a:t>
            </a:fld>
            <a:endParaRPr lang="en-US"/>
          </a:p>
        </p:txBody>
      </p:sp>
    </p:spTree>
    <p:extLst>
      <p:ext uri="{BB962C8B-B14F-4D97-AF65-F5344CB8AC3E}">
        <p14:creationId xmlns:p14="http://schemas.microsoft.com/office/powerpoint/2010/main" val="3645985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Pyruvate Metabolism Disorders</a:t>
            </a:r>
            <a:br>
              <a:rPr lang="en-US" dirty="0">
                <a:latin typeface="Calibri" panose="020F0502020204030204" pitchFamily="34" charset="0"/>
              </a:rPr>
            </a:br>
            <a:r>
              <a:rPr lang="en-US" dirty="0">
                <a:latin typeface="Calibri" panose="020F0502020204030204" pitchFamily="34" charset="0"/>
              </a:rPr>
              <a:t>Pyruvate Carboxylase Deficiency</a:t>
            </a:r>
          </a:p>
        </p:txBody>
      </p:sp>
      <p:sp>
        <p:nvSpPr>
          <p:cNvPr id="3" name="Content Placeholder 2"/>
          <p:cNvSpPr>
            <a:spLocks noGrp="1"/>
          </p:cNvSpPr>
          <p:nvPr>
            <p:ph idx="1"/>
          </p:nvPr>
        </p:nvSpPr>
        <p:spPr/>
        <p:txBody>
          <a:bodyPr/>
          <a:lstStyle/>
          <a:p>
            <a:r>
              <a:rPr lang="en-US" sz="2400" b="1" dirty="0" smtClean="0">
                <a:latin typeface="Calibri" panose="020F0502020204030204" pitchFamily="34" charset="0"/>
              </a:rPr>
              <a:t>Diagnosis</a:t>
            </a:r>
            <a:r>
              <a:rPr lang="en-US" sz="2400" dirty="0" smtClean="0">
                <a:latin typeface="Calibri" panose="020F0502020204030204" pitchFamily="34" charset="0"/>
              </a:rPr>
              <a:t> – CSF &amp; Blood show high lactate and pyruvate levels</a:t>
            </a:r>
          </a:p>
          <a:p>
            <a:r>
              <a:rPr lang="en-US" sz="2400" b="1" dirty="0" smtClean="0">
                <a:latin typeface="Calibri" panose="020F0502020204030204" pitchFamily="34" charset="0"/>
              </a:rPr>
              <a:t>Treatment</a:t>
            </a:r>
            <a:r>
              <a:rPr lang="en-US" sz="2400" dirty="0" smtClean="0">
                <a:latin typeface="Calibri" panose="020F0502020204030204" pitchFamily="34" charset="0"/>
              </a:rPr>
              <a:t> - Biotin Supplementation – Stimulates residual enzyme activity</a:t>
            </a:r>
          </a:p>
          <a:p>
            <a:r>
              <a:rPr lang="en-US" sz="2400" dirty="0" smtClean="0">
                <a:latin typeface="Calibri" panose="020F0502020204030204" pitchFamily="34" charset="0"/>
              </a:rPr>
              <a:t>Thiamine and lipoid acid administration – Cofactor Supplementation</a:t>
            </a:r>
          </a:p>
          <a:p>
            <a:r>
              <a:rPr lang="en-US" sz="2400" dirty="0" smtClean="0">
                <a:latin typeface="Calibri" panose="020F0502020204030204" pitchFamily="34" charset="0"/>
              </a:rPr>
              <a:t>Citrate supplementation – Provides the needed substrate in citric acid cycle</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46</a:t>
            </a:fld>
            <a:endParaRPr lang="en-US"/>
          </a:p>
        </p:txBody>
      </p:sp>
    </p:spTree>
    <p:extLst>
      <p:ext uri="{BB962C8B-B14F-4D97-AF65-F5344CB8AC3E}">
        <p14:creationId xmlns:p14="http://schemas.microsoft.com/office/powerpoint/2010/main" val="24923228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rPr>
              <a:t>Glycosylation </a:t>
            </a:r>
            <a:r>
              <a:rPr lang="en-US" dirty="0" smtClean="0">
                <a:latin typeface="Calibri" panose="020F0502020204030204" pitchFamily="34" charset="0"/>
              </a:rPr>
              <a:t>disorders</a:t>
            </a:r>
            <a:br>
              <a:rPr lang="en-US" dirty="0" smtClean="0">
                <a:latin typeface="Calibri" panose="020F0502020204030204" pitchFamily="34" charset="0"/>
              </a:rPr>
            </a:br>
            <a:r>
              <a:rPr lang="en-US" dirty="0" smtClean="0">
                <a:latin typeface="Calibri" panose="020F0502020204030204" pitchFamily="34" charset="0"/>
              </a:rPr>
              <a:t>What is glycosylation?</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3" name="Content Placeholder 2"/>
          <p:cNvSpPr>
            <a:spLocks noGrp="1"/>
          </p:cNvSpPr>
          <p:nvPr>
            <p:ph idx="1"/>
          </p:nvPr>
        </p:nvSpPr>
        <p:spPr/>
        <p:txBody>
          <a:bodyPr>
            <a:normAutofit fontScale="92500"/>
          </a:bodyPr>
          <a:lstStyle/>
          <a:p>
            <a:r>
              <a:rPr lang="en-US" sz="2400" dirty="0" smtClean="0">
                <a:latin typeface="Calibri" panose="020F0502020204030204" pitchFamily="34" charset="0"/>
              </a:rPr>
              <a:t>Glycosylation is a reaction in which a functional group of another molecule is attached to a carbohydrate molecule. Five classes</a:t>
            </a:r>
          </a:p>
          <a:p>
            <a:pPr>
              <a:buAutoNum type="arabicParenR"/>
            </a:pPr>
            <a:r>
              <a:rPr lang="en-US" sz="2400" dirty="0" smtClean="0">
                <a:latin typeface="Calibri" panose="020F0502020204030204" pitchFamily="34" charset="0"/>
              </a:rPr>
              <a:t>N-linked Glycans – Nitrogen side chain is attached to the carbohydrate </a:t>
            </a:r>
          </a:p>
          <a:p>
            <a:pPr>
              <a:buAutoNum type="arabicParenR"/>
            </a:pPr>
            <a:r>
              <a:rPr lang="en-US" sz="2400" dirty="0" smtClean="0">
                <a:latin typeface="Calibri" panose="020F0502020204030204" pitchFamily="34" charset="0"/>
              </a:rPr>
              <a:t>O-linked Glycans – Hydroxyl group side chain is attached to the carbohydrate</a:t>
            </a:r>
          </a:p>
          <a:p>
            <a:pPr>
              <a:buAutoNum type="arabicParenR"/>
            </a:pPr>
            <a:r>
              <a:rPr lang="en-US" sz="2400" dirty="0" smtClean="0">
                <a:latin typeface="Calibri" panose="020F0502020204030204" pitchFamily="34" charset="0"/>
              </a:rPr>
              <a:t>Glypiation – Carbohydrate links protein and lipids to each other</a:t>
            </a:r>
          </a:p>
          <a:p>
            <a:pPr>
              <a:buAutoNum type="arabicParenR"/>
            </a:pPr>
            <a:r>
              <a:rPr lang="en-US" sz="2400" dirty="0" smtClean="0">
                <a:latin typeface="Calibri" panose="020F0502020204030204" pitchFamily="34" charset="0"/>
              </a:rPr>
              <a:t>Phosphoglycans – Phosphate group is attached to the carbohydrate</a:t>
            </a:r>
          </a:p>
          <a:p>
            <a:pPr>
              <a:buAutoNum type="arabicParenR"/>
            </a:pPr>
            <a:r>
              <a:rPr lang="en-US" sz="2400" dirty="0" smtClean="0">
                <a:latin typeface="Calibri" panose="020F0502020204030204" pitchFamily="34" charset="0"/>
              </a:rPr>
              <a:t>C-linked Glycans – Sugar is added to a carbon on a tryptophan side chain</a:t>
            </a:r>
          </a:p>
          <a:p>
            <a:pPr>
              <a:buAutoNum type="arabicParenR"/>
            </a:pPr>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47</a:t>
            </a:fld>
            <a:endParaRPr lang="en-US"/>
          </a:p>
        </p:txBody>
      </p:sp>
    </p:spTree>
    <p:extLst>
      <p:ext uri="{BB962C8B-B14F-4D97-AF65-F5344CB8AC3E}">
        <p14:creationId xmlns:p14="http://schemas.microsoft.com/office/powerpoint/2010/main" val="1816225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Glycosylation disorders</a:t>
            </a:r>
            <a:br>
              <a:rPr lang="en-US" dirty="0">
                <a:latin typeface="Calibri" panose="020F0502020204030204" pitchFamily="34" charset="0"/>
              </a:rPr>
            </a:b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66 disorders of glycosylation, most have neurological features.</a:t>
            </a:r>
          </a:p>
          <a:p>
            <a:r>
              <a:rPr lang="en-US" sz="2400" dirty="0" smtClean="0">
                <a:latin typeface="Calibri" panose="020F0502020204030204" pitchFamily="34" charset="0"/>
              </a:rPr>
              <a:t>Common neurological features include Seizures</a:t>
            </a:r>
          </a:p>
          <a:p>
            <a:r>
              <a:rPr lang="en-US" sz="2400" dirty="0" smtClean="0">
                <a:latin typeface="Calibri" panose="020F0502020204030204" pitchFamily="34" charset="0"/>
              </a:rPr>
              <a:t>Impaired intellectual development</a:t>
            </a:r>
          </a:p>
          <a:p>
            <a:r>
              <a:rPr lang="en-US" sz="2400" dirty="0" smtClean="0">
                <a:latin typeface="Calibri" panose="020F0502020204030204" pitchFamily="34" charset="0"/>
              </a:rPr>
              <a:t>Ocular abnormalities – Cataracts, Optic nerve atrophy </a:t>
            </a:r>
          </a:p>
          <a:p>
            <a:r>
              <a:rPr lang="en-US" sz="2400" dirty="0" smtClean="0">
                <a:latin typeface="Calibri" panose="020F0502020204030204" pitchFamily="34" charset="0"/>
              </a:rPr>
              <a:t>Brain malformations – Cerebellar atrophy, hypoplasia</a:t>
            </a:r>
          </a:p>
          <a:p>
            <a:r>
              <a:rPr lang="en-US" sz="2400" dirty="0" smtClean="0">
                <a:latin typeface="Calibri" panose="020F0502020204030204" pitchFamily="34" charset="0"/>
              </a:rPr>
              <a:t>Treatment is supportive – for Seizures, cataracts &amp; other systemic manifestations</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48</a:t>
            </a:fld>
            <a:endParaRPr lang="en-US"/>
          </a:p>
        </p:txBody>
      </p:sp>
    </p:spTree>
    <p:extLst>
      <p:ext uri="{BB962C8B-B14F-4D97-AF65-F5344CB8AC3E}">
        <p14:creationId xmlns:p14="http://schemas.microsoft.com/office/powerpoint/2010/main" val="3003230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rPr>
              <a:t>Lysosomal </a:t>
            </a:r>
            <a:r>
              <a:rPr lang="en-US" dirty="0" smtClean="0">
                <a:latin typeface="Calibri" panose="020F0502020204030204" pitchFamily="34" charset="0"/>
              </a:rPr>
              <a:t>diseases</a:t>
            </a:r>
            <a:br>
              <a:rPr lang="en-US" dirty="0" smtClean="0">
                <a:latin typeface="Calibri" panose="020F0502020204030204" pitchFamily="34" charset="0"/>
              </a:rPr>
            </a:br>
            <a:r>
              <a:rPr lang="en-US" dirty="0" smtClean="0">
                <a:latin typeface="Calibri" panose="020F0502020204030204" pitchFamily="34" charset="0"/>
              </a:rPr>
              <a:t>What are Lysosomes?</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3" name="Content Placeholder 2"/>
          <p:cNvSpPr>
            <a:spLocks noGrp="1"/>
          </p:cNvSpPr>
          <p:nvPr>
            <p:ph idx="1"/>
          </p:nvPr>
        </p:nvSpPr>
        <p:spPr>
          <a:xfrm>
            <a:off x="5849956" y="2133600"/>
            <a:ext cx="5654655" cy="3777622"/>
          </a:xfrm>
        </p:spPr>
        <p:txBody>
          <a:bodyPr>
            <a:normAutofit/>
          </a:bodyPr>
          <a:lstStyle/>
          <a:p>
            <a:r>
              <a:rPr lang="en-US" sz="2400" dirty="0" smtClean="0">
                <a:latin typeface="Calibri" panose="020F0502020204030204" pitchFamily="34" charset="0"/>
              </a:rPr>
              <a:t>Commonly called ‘Suicide bags’ or ‘Stomach of the cell’</a:t>
            </a:r>
          </a:p>
          <a:p>
            <a:r>
              <a:rPr lang="en-US" sz="2400" dirty="0" smtClean="0">
                <a:latin typeface="Calibri" panose="020F0502020204030204" pitchFamily="34" charset="0"/>
              </a:rPr>
              <a:t>Contain the acid hydrolase enzyme which breaks down waste and cellular debris</a:t>
            </a:r>
          </a:p>
          <a:p>
            <a:r>
              <a:rPr lang="en-US" sz="2400" dirty="0" smtClean="0">
                <a:latin typeface="Calibri" panose="020F0502020204030204" pitchFamily="34" charset="0"/>
              </a:rPr>
              <a:t>pH inside the lysosome is 4.8 (cytosolic pH is 7.2)</a:t>
            </a:r>
          </a:p>
          <a:p>
            <a:r>
              <a:rPr lang="en-US" sz="2400" dirty="0" smtClean="0">
                <a:latin typeface="Calibri" panose="020F0502020204030204" pitchFamily="34" charset="0"/>
              </a:rPr>
              <a:t>Autolytic cells death is initiated by the lysosomes releasing their enzymes into the cytosol.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57" y="1751058"/>
            <a:ext cx="4839856" cy="3911612"/>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49</a:t>
            </a:fld>
            <a:endParaRPr lang="en-US"/>
          </a:p>
        </p:txBody>
      </p:sp>
    </p:spTree>
    <p:extLst>
      <p:ext uri="{BB962C8B-B14F-4D97-AF65-F5344CB8AC3E}">
        <p14:creationId xmlns:p14="http://schemas.microsoft.com/office/powerpoint/2010/main" val="334772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GLUT1 Carrier Protein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908" y="1242296"/>
            <a:ext cx="7414352" cy="5367106"/>
          </a:xfrm>
        </p:spPr>
      </p:pic>
      <p:sp>
        <p:nvSpPr>
          <p:cNvPr id="3" name="Slide Number Placeholder 2"/>
          <p:cNvSpPr>
            <a:spLocks noGrp="1"/>
          </p:cNvSpPr>
          <p:nvPr>
            <p:ph type="sldNum" sz="quarter" idx="12"/>
          </p:nvPr>
        </p:nvSpPr>
        <p:spPr/>
        <p:txBody>
          <a:bodyPr/>
          <a:lstStyle/>
          <a:p>
            <a:fld id="{28284D2C-8224-4A0C-99F3-ED2D38F528EA}" type="slidenum">
              <a:rPr lang="en-US" smtClean="0"/>
              <a:t>5</a:t>
            </a:fld>
            <a:endParaRPr lang="en-US"/>
          </a:p>
        </p:txBody>
      </p:sp>
    </p:spTree>
    <p:extLst>
      <p:ext uri="{BB962C8B-B14F-4D97-AF65-F5344CB8AC3E}">
        <p14:creationId xmlns:p14="http://schemas.microsoft.com/office/powerpoint/2010/main" val="1667974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Gauchers Disease</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smtClean="0">
                <a:latin typeface="Calibri" panose="020F0502020204030204" pitchFamily="34" charset="0"/>
              </a:rPr>
              <a:t>One of the enzymes in the lysosome called Glucocerebrosidase is not functional</a:t>
            </a:r>
          </a:p>
          <a:p>
            <a:r>
              <a:rPr lang="en-US" sz="2400" dirty="0" smtClean="0">
                <a:latin typeface="Calibri" panose="020F0502020204030204" pitchFamily="34" charset="0"/>
              </a:rPr>
              <a:t>Accumulation of glucocerebroside in the cells</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50</a:t>
            </a:fld>
            <a:endParaRPr lang="en-US"/>
          </a:p>
        </p:txBody>
      </p:sp>
    </p:spTree>
    <p:extLst>
      <p:ext uri="{BB962C8B-B14F-4D97-AF65-F5344CB8AC3E}">
        <p14:creationId xmlns:p14="http://schemas.microsoft.com/office/powerpoint/2010/main" val="2122593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Gauchers </a:t>
            </a:r>
            <a:r>
              <a:rPr lang="en-US" dirty="0" smtClean="0">
                <a:latin typeface="Calibri" panose="020F0502020204030204" pitchFamily="34" charset="0"/>
              </a:rPr>
              <a:t>Disease</a:t>
            </a:r>
            <a:br>
              <a:rPr lang="en-US" dirty="0" smtClean="0">
                <a:latin typeface="Calibri" panose="020F0502020204030204" pitchFamily="34" charset="0"/>
              </a:rPr>
            </a:br>
            <a:r>
              <a:rPr lang="en-US" dirty="0" smtClean="0">
                <a:latin typeface="Calibri" panose="020F0502020204030204" pitchFamily="34" charset="0"/>
              </a:rPr>
              <a:t>Types &amp; Clinical Features</a:t>
            </a: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GD Type 1 </a:t>
            </a:r>
            <a:r>
              <a:rPr lang="en-US" sz="2400" dirty="0" smtClean="0">
                <a:latin typeface="Calibri" panose="020F0502020204030204" pitchFamily="34" charset="0"/>
              </a:rPr>
              <a:t>– Non neuropathic, most common type. Enlargement of the liver, spleen and pancytopenia</a:t>
            </a:r>
          </a:p>
          <a:p>
            <a:r>
              <a:rPr lang="en-US" sz="2400" b="1" dirty="0" smtClean="0">
                <a:latin typeface="Calibri" panose="020F0502020204030204" pitchFamily="34" charset="0"/>
              </a:rPr>
              <a:t>GD Type II </a:t>
            </a:r>
            <a:r>
              <a:rPr lang="en-US" sz="2400" dirty="0" smtClean="0">
                <a:latin typeface="Calibri" panose="020F0502020204030204" pitchFamily="34" charset="0"/>
              </a:rPr>
              <a:t>– Acute </a:t>
            </a:r>
            <a:r>
              <a:rPr lang="en-US" sz="2400" dirty="0">
                <a:latin typeface="Calibri" panose="020F0502020204030204" pitchFamily="34" charset="0"/>
              </a:rPr>
              <a:t>infantile neuropathic. </a:t>
            </a:r>
            <a:r>
              <a:rPr lang="en-US" sz="2400" dirty="0" smtClean="0">
                <a:latin typeface="Calibri" panose="020F0502020204030204" pitchFamily="34" charset="0"/>
              </a:rPr>
              <a:t>extensive </a:t>
            </a:r>
            <a:r>
              <a:rPr lang="en-US" sz="2400" dirty="0">
                <a:latin typeface="Calibri" panose="020F0502020204030204" pitchFamily="34" charset="0"/>
              </a:rPr>
              <a:t>and progressive brain damage, eye movement </a:t>
            </a:r>
            <a:r>
              <a:rPr lang="en-US" sz="2400" dirty="0" smtClean="0">
                <a:latin typeface="Calibri" panose="020F0502020204030204" pitchFamily="34" charset="0"/>
              </a:rPr>
              <a:t>disorders, spasticity, seizures, </a:t>
            </a:r>
            <a:r>
              <a:rPr lang="en-US" sz="2400" dirty="0">
                <a:latin typeface="Calibri" panose="020F0502020204030204" pitchFamily="34" charset="0"/>
              </a:rPr>
              <a:t>limb rigidity, and a poor ability to suck and swallow. Affected children usually die by age </a:t>
            </a:r>
            <a:r>
              <a:rPr lang="en-US" sz="2400" dirty="0" smtClean="0">
                <a:latin typeface="Calibri" panose="020F0502020204030204" pitchFamily="34" charset="0"/>
              </a:rPr>
              <a:t>two.</a:t>
            </a:r>
          </a:p>
          <a:p>
            <a:r>
              <a:rPr lang="en-US" sz="2400" b="1" dirty="0" smtClean="0">
                <a:latin typeface="Calibri" panose="020F0502020204030204" pitchFamily="34" charset="0"/>
              </a:rPr>
              <a:t>GD Type III </a:t>
            </a:r>
            <a:r>
              <a:rPr lang="en-US" sz="2400" dirty="0" smtClean="0">
                <a:latin typeface="Calibri" panose="020F0502020204030204" pitchFamily="34" charset="0"/>
              </a:rPr>
              <a:t>– Chronic neuropathic. Slowly progressive, milder neurological symptoms. Patients live till their teens, some may live to reach adulthood.</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51</a:t>
            </a:fld>
            <a:endParaRPr lang="en-US"/>
          </a:p>
        </p:txBody>
      </p:sp>
    </p:spTree>
    <p:extLst>
      <p:ext uri="{BB962C8B-B14F-4D97-AF65-F5344CB8AC3E}">
        <p14:creationId xmlns:p14="http://schemas.microsoft.com/office/powerpoint/2010/main" val="5744237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Gauchers Disease</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a:xfrm>
            <a:off x="3955054" y="2133600"/>
            <a:ext cx="7549557" cy="3777622"/>
          </a:xfrm>
        </p:spPr>
        <p:txBody>
          <a:bodyPr>
            <a:normAutofit/>
          </a:bodyPr>
          <a:lstStyle/>
          <a:p>
            <a:r>
              <a:rPr lang="en-US" sz="2400" b="1" dirty="0" smtClean="0">
                <a:latin typeface="Calibri" panose="020F0502020204030204" pitchFamily="34" charset="0"/>
              </a:rPr>
              <a:t>Diagnosis </a:t>
            </a:r>
            <a:r>
              <a:rPr lang="en-US" sz="2400" dirty="0" smtClean="0">
                <a:latin typeface="Calibri" panose="020F0502020204030204" pitchFamily="34" charset="0"/>
              </a:rPr>
              <a:t>– Enzyme and genetic testing</a:t>
            </a:r>
          </a:p>
          <a:p>
            <a:r>
              <a:rPr lang="en-US" sz="2400" b="1" dirty="0" smtClean="0">
                <a:latin typeface="Calibri" panose="020F0502020204030204" pitchFamily="34" charset="0"/>
              </a:rPr>
              <a:t>Enzyme replacement therapy </a:t>
            </a:r>
            <a:r>
              <a:rPr lang="en-US" sz="2400" dirty="0" smtClean="0">
                <a:latin typeface="Calibri" panose="020F0502020204030204" pitchFamily="34" charset="0"/>
              </a:rPr>
              <a:t>– Recombinant Glucocerebrosidase – Costs $300,000 per year!</a:t>
            </a:r>
          </a:p>
          <a:p>
            <a:r>
              <a:rPr lang="en-US" sz="2400" b="1" dirty="0" smtClean="0">
                <a:latin typeface="Calibri" panose="020F0502020204030204" pitchFamily="34" charset="0"/>
              </a:rPr>
              <a:t>Substrate reduction therapy </a:t>
            </a:r>
            <a:r>
              <a:rPr lang="en-US" sz="2400" dirty="0" smtClean="0">
                <a:latin typeface="Calibri" panose="020F0502020204030204" pitchFamily="34" charset="0"/>
              </a:rPr>
              <a:t>– Miglustat – Prevents the formation of </a:t>
            </a:r>
            <a:r>
              <a:rPr lang="en-US" sz="2400" dirty="0" smtClean="0">
                <a:latin typeface="Calibri" panose="020F0502020204030204" pitchFamily="34" charset="0"/>
              </a:rPr>
              <a:t>Glucocerebroside.</a:t>
            </a:r>
            <a:endParaRPr lang="en-US" sz="24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35" y="2133600"/>
            <a:ext cx="3216404" cy="2246122"/>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52</a:t>
            </a:fld>
            <a:endParaRPr lang="en-US"/>
          </a:p>
        </p:txBody>
      </p:sp>
    </p:spTree>
    <p:extLst>
      <p:ext uri="{BB962C8B-B14F-4D97-AF65-F5344CB8AC3E}">
        <p14:creationId xmlns:p14="http://schemas.microsoft.com/office/powerpoint/2010/main" val="879033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Neimann-Pick Disease</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a:latin typeface="Calibri" panose="020F0502020204030204" pitchFamily="34" charset="0"/>
              </a:rPr>
              <a:t>One of the enzymes in the lysosome called sphingomyelinase</a:t>
            </a:r>
            <a:r>
              <a:rPr lang="en-US" sz="2400" dirty="0" smtClean="0">
                <a:latin typeface="Calibri" panose="020F0502020204030204" pitchFamily="34" charset="0"/>
              </a:rPr>
              <a:t> </a:t>
            </a:r>
            <a:r>
              <a:rPr lang="en-US" sz="2400" dirty="0">
                <a:latin typeface="Calibri" panose="020F0502020204030204" pitchFamily="34" charset="0"/>
              </a:rPr>
              <a:t>is not functional</a:t>
            </a:r>
          </a:p>
          <a:p>
            <a:r>
              <a:rPr lang="en-US" sz="2400" dirty="0">
                <a:latin typeface="Calibri" panose="020F0502020204030204" pitchFamily="34" charset="0"/>
              </a:rPr>
              <a:t>Accumulation of sphingomyelin </a:t>
            </a:r>
            <a:r>
              <a:rPr lang="en-US" sz="2400" dirty="0" smtClean="0">
                <a:latin typeface="Calibri" panose="020F0502020204030204" pitchFamily="34" charset="0"/>
              </a:rPr>
              <a:t>in </a:t>
            </a:r>
            <a:r>
              <a:rPr lang="en-US" sz="2400" dirty="0">
                <a:latin typeface="Calibri" panose="020F0502020204030204" pitchFamily="34" charset="0"/>
              </a:rPr>
              <a:t>the cells</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53</a:t>
            </a:fld>
            <a:endParaRPr lang="en-US"/>
          </a:p>
        </p:txBody>
      </p:sp>
    </p:spTree>
    <p:extLst>
      <p:ext uri="{BB962C8B-B14F-4D97-AF65-F5344CB8AC3E}">
        <p14:creationId xmlns:p14="http://schemas.microsoft.com/office/powerpoint/2010/main" val="3123285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Neimann-Pick Disease</a:t>
            </a:r>
            <a:br>
              <a:rPr lang="en-US" dirty="0">
                <a:latin typeface="Calibri" panose="020F0502020204030204" pitchFamily="34" charset="0"/>
              </a:rPr>
            </a:br>
            <a:r>
              <a:rPr lang="en-US" dirty="0" smtClean="0">
                <a:latin typeface="Calibri" panose="020F0502020204030204" pitchFamily="34" charset="0"/>
              </a:rPr>
              <a:t>Types &amp; Clinical Features</a:t>
            </a:r>
            <a:endParaRPr lang="en-US" dirty="0">
              <a:latin typeface="Calibri" panose="020F0502020204030204" pitchFamily="34" charset="0"/>
            </a:endParaRPr>
          </a:p>
        </p:txBody>
      </p:sp>
      <p:sp>
        <p:nvSpPr>
          <p:cNvPr id="3" name="Content Placeholder 2"/>
          <p:cNvSpPr>
            <a:spLocks noGrp="1"/>
          </p:cNvSpPr>
          <p:nvPr>
            <p:ph idx="1"/>
          </p:nvPr>
        </p:nvSpPr>
        <p:spPr>
          <a:xfrm>
            <a:off x="1773716" y="2133600"/>
            <a:ext cx="10168568" cy="3777622"/>
          </a:xfrm>
        </p:spPr>
        <p:txBody>
          <a:bodyPr>
            <a:normAutofit/>
          </a:bodyPr>
          <a:lstStyle/>
          <a:p>
            <a:r>
              <a:rPr lang="en-US" sz="2400" b="1" dirty="0">
                <a:latin typeface="Calibri" panose="020F0502020204030204" pitchFamily="34" charset="0"/>
              </a:rPr>
              <a:t>Niemann–Pick Type A </a:t>
            </a:r>
            <a:r>
              <a:rPr lang="en-US" sz="2400" dirty="0">
                <a:latin typeface="Calibri" panose="020F0502020204030204" pitchFamily="34" charset="0"/>
              </a:rPr>
              <a:t>- the most common type, occurs in infants and is characterized </a:t>
            </a:r>
            <a:r>
              <a:rPr lang="en-US" sz="2400" dirty="0" smtClean="0">
                <a:latin typeface="Calibri" panose="020F0502020204030204" pitchFamily="34" charset="0"/>
              </a:rPr>
              <a:t>jaundice, hepatomegaly &amp; failure to thrive, </a:t>
            </a:r>
            <a:r>
              <a:rPr lang="en-US" sz="2400" dirty="0">
                <a:latin typeface="Calibri" panose="020F0502020204030204" pitchFamily="34" charset="0"/>
              </a:rPr>
              <a:t>progressive deterioration of the </a:t>
            </a:r>
            <a:r>
              <a:rPr lang="en-US" sz="2400" dirty="0" smtClean="0">
                <a:latin typeface="Calibri" panose="020F0502020204030204" pitchFamily="34" charset="0"/>
              </a:rPr>
              <a:t>nervous system and </a:t>
            </a:r>
            <a:r>
              <a:rPr lang="en-US" sz="2400" dirty="0">
                <a:latin typeface="Calibri" panose="020F0502020204030204" pitchFamily="34" charset="0"/>
              </a:rPr>
              <a:t>profound brain </a:t>
            </a:r>
            <a:r>
              <a:rPr lang="en-US" sz="2400" dirty="0" smtClean="0">
                <a:latin typeface="Calibri" panose="020F0502020204030204" pitchFamily="34" charset="0"/>
              </a:rPr>
              <a:t>damage</a:t>
            </a:r>
          </a:p>
          <a:p>
            <a:r>
              <a:rPr lang="en-US" sz="2400" b="1" dirty="0">
                <a:latin typeface="Calibri" panose="020F0502020204030204" pitchFamily="34" charset="0"/>
              </a:rPr>
              <a:t>Niemann–Pick Type </a:t>
            </a:r>
            <a:r>
              <a:rPr lang="en-US" sz="2400" b="1" dirty="0" smtClean="0">
                <a:latin typeface="Calibri" panose="020F0502020204030204" pitchFamily="34" charset="0"/>
              </a:rPr>
              <a:t>B </a:t>
            </a:r>
            <a:r>
              <a:rPr lang="en-US" sz="2400" dirty="0" smtClean="0">
                <a:latin typeface="Calibri" panose="020F0502020204030204" pitchFamily="34" charset="0"/>
              </a:rPr>
              <a:t>– Occurs in preteen years. Hepatospleenomegaly, growth retardation, thrombocytopenia. Brain not involved</a:t>
            </a:r>
          </a:p>
          <a:p>
            <a:r>
              <a:rPr lang="en-US" sz="2400" b="1" dirty="0">
                <a:latin typeface="Calibri" panose="020F0502020204030204" pitchFamily="34" charset="0"/>
              </a:rPr>
              <a:t>Niemann–Pick Type </a:t>
            </a:r>
            <a:r>
              <a:rPr lang="en-US" sz="2400" b="1" dirty="0" smtClean="0">
                <a:latin typeface="Calibri" panose="020F0502020204030204" pitchFamily="34" charset="0"/>
              </a:rPr>
              <a:t>C </a:t>
            </a:r>
            <a:r>
              <a:rPr lang="en-US" sz="2400" dirty="0" smtClean="0">
                <a:latin typeface="Calibri" panose="020F0502020204030204" pitchFamily="34" charset="0"/>
              </a:rPr>
              <a:t>– Predominantly </a:t>
            </a:r>
            <a:r>
              <a:rPr lang="en-US" sz="2400" u="sng" dirty="0" smtClean="0">
                <a:latin typeface="Calibri" panose="020F0502020204030204" pitchFamily="34" charset="0"/>
              </a:rPr>
              <a:t>neurological symptoms </a:t>
            </a:r>
            <a:r>
              <a:rPr lang="en-US" sz="2400" dirty="0" smtClean="0">
                <a:latin typeface="Calibri" panose="020F0502020204030204" pitchFamily="34" charset="0"/>
              </a:rPr>
              <a:t>– Epilepsy, Ataxia, Dysarthria, Dysphagia, Dystonia</a:t>
            </a:r>
          </a:p>
          <a:p>
            <a:pPr marL="0" indent="0">
              <a:buNone/>
            </a:pPr>
            <a:r>
              <a:rPr lang="en-US" sz="2400" dirty="0" smtClean="0">
                <a:latin typeface="Calibri" panose="020F0502020204030204" pitchFamily="34" charset="0"/>
              </a:rPr>
              <a:t>     </a:t>
            </a:r>
            <a:r>
              <a:rPr lang="en-US" sz="2400" u="sng" dirty="0">
                <a:latin typeface="Calibri" panose="020F0502020204030204" pitchFamily="34" charset="0"/>
              </a:rPr>
              <a:t>p</a:t>
            </a:r>
            <a:r>
              <a:rPr lang="en-US" sz="2400" u="sng" dirty="0" smtClean="0">
                <a:latin typeface="Calibri" panose="020F0502020204030204" pitchFamily="34" charset="0"/>
              </a:rPr>
              <a:t>sychiatric symptoms </a:t>
            </a:r>
            <a:r>
              <a:rPr lang="en-US" sz="2400" dirty="0" smtClean="0">
                <a:latin typeface="Calibri" panose="020F0502020204030204" pitchFamily="34" charset="0"/>
              </a:rPr>
              <a:t>– Psychosis, Dementia, Hallucinations, Delusions</a:t>
            </a:r>
          </a:p>
        </p:txBody>
      </p:sp>
      <p:sp>
        <p:nvSpPr>
          <p:cNvPr id="4" name="Slide Number Placeholder 3"/>
          <p:cNvSpPr>
            <a:spLocks noGrp="1"/>
          </p:cNvSpPr>
          <p:nvPr>
            <p:ph type="sldNum" sz="quarter" idx="12"/>
          </p:nvPr>
        </p:nvSpPr>
        <p:spPr/>
        <p:txBody>
          <a:bodyPr/>
          <a:lstStyle/>
          <a:p>
            <a:fld id="{28284D2C-8224-4A0C-99F3-ED2D38F528EA}" type="slidenum">
              <a:rPr lang="en-US" smtClean="0"/>
              <a:t>54</a:t>
            </a:fld>
            <a:endParaRPr lang="en-US"/>
          </a:p>
        </p:txBody>
      </p:sp>
    </p:spTree>
    <p:extLst>
      <p:ext uri="{BB962C8B-B14F-4D97-AF65-F5344CB8AC3E}">
        <p14:creationId xmlns:p14="http://schemas.microsoft.com/office/powerpoint/2010/main" val="10407301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Neimann-Pick Disease</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Diagnosis</a:t>
            </a:r>
            <a:r>
              <a:rPr lang="en-US" sz="2400" dirty="0" smtClean="0">
                <a:latin typeface="Calibri" panose="020F0502020204030204" pitchFamily="34" charset="0"/>
              </a:rPr>
              <a:t> is by identifying the mutation on gene testing. SMPD1 gene for Neimann Pick - A &amp; B, NPC1 or NPC2 gene for Neimann Pick -C</a:t>
            </a:r>
          </a:p>
          <a:p>
            <a:r>
              <a:rPr lang="en-US" sz="2400" dirty="0" smtClean="0">
                <a:latin typeface="Calibri" panose="020F0502020204030204" pitchFamily="34" charset="0"/>
              </a:rPr>
              <a:t>No specific treatment exists. Supportive management.</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55</a:t>
            </a:fld>
            <a:endParaRPr lang="en-US"/>
          </a:p>
        </p:txBody>
      </p:sp>
    </p:spTree>
    <p:extLst>
      <p:ext uri="{BB962C8B-B14F-4D97-AF65-F5344CB8AC3E}">
        <p14:creationId xmlns:p14="http://schemas.microsoft.com/office/powerpoint/2010/main" val="1730252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Tay Sachs Disease</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a:latin typeface="Calibri" panose="020F0502020204030204" pitchFamily="34" charset="0"/>
              </a:rPr>
              <a:t>One of the enzymes in the lysosome called </a:t>
            </a:r>
            <a:r>
              <a:rPr lang="en-US" sz="2400" dirty="0" smtClean="0">
                <a:latin typeface="Calibri" panose="020F0502020204030204" pitchFamily="34" charset="0"/>
              </a:rPr>
              <a:t>beta-hexosaminidase A is </a:t>
            </a:r>
            <a:r>
              <a:rPr lang="en-US" sz="2400" dirty="0">
                <a:latin typeface="Calibri" panose="020F0502020204030204" pitchFamily="34" charset="0"/>
              </a:rPr>
              <a:t>not functional</a:t>
            </a:r>
          </a:p>
          <a:p>
            <a:r>
              <a:rPr lang="en-US" sz="2400" dirty="0">
                <a:latin typeface="Calibri" panose="020F0502020204030204" pitchFamily="34" charset="0"/>
              </a:rPr>
              <a:t>Accumulation of </a:t>
            </a:r>
            <a:r>
              <a:rPr lang="en-US" sz="2400" dirty="0" smtClean="0">
                <a:latin typeface="Calibri" panose="020F0502020204030204" pitchFamily="34" charset="0"/>
              </a:rPr>
              <a:t>gangliosides (GM2 Gangliosides) in </a:t>
            </a:r>
            <a:r>
              <a:rPr lang="en-US" sz="2400" dirty="0">
                <a:latin typeface="Calibri" panose="020F0502020204030204" pitchFamily="34" charset="0"/>
              </a:rPr>
              <a:t>the cells</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56</a:t>
            </a:fld>
            <a:endParaRPr lang="en-US"/>
          </a:p>
        </p:txBody>
      </p:sp>
    </p:spTree>
    <p:extLst>
      <p:ext uri="{BB962C8B-B14F-4D97-AF65-F5344CB8AC3E}">
        <p14:creationId xmlns:p14="http://schemas.microsoft.com/office/powerpoint/2010/main" val="1824306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Tay Sachs Disease</a:t>
            </a:r>
            <a:br>
              <a:rPr lang="en-US" dirty="0">
                <a:latin typeface="Calibri" panose="020F0502020204030204" pitchFamily="34" charset="0"/>
              </a:rPr>
            </a:br>
            <a:r>
              <a:rPr lang="en-US" dirty="0" smtClean="0">
                <a:latin typeface="Calibri" panose="020F0502020204030204" pitchFamily="34" charset="0"/>
              </a:rPr>
              <a:t>Types &amp; Clinical Features</a:t>
            </a:r>
            <a:endParaRPr lang="en-US" dirty="0"/>
          </a:p>
        </p:txBody>
      </p:sp>
      <p:sp>
        <p:nvSpPr>
          <p:cNvPr id="3" name="Content Placeholder 2"/>
          <p:cNvSpPr>
            <a:spLocks noGrp="1"/>
          </p:cNvSpPr>
          <p:nvPr>
            <p:ph idx="1"/>
          </p:nvPr>
        </p:nvSpPr>
        <p:spPr>
          <a:xfrm>
            <a:off x="2159306" y="2133600"/>
            <a:ext cx="9345306" cy="3777622"/>
          </a:xfrm>
        </p:spPr>
        <p:txBody>
          <a:bodyPr>
            <a:normAutofit/>
          </a:bodyPr>
          <a:lstStyle/>
          <a:p>
            <a:r>
              <a:rPr lang="en-US" sz="2400" dirty="0">
                <a:latin typeface="Calibri" panose="020F0502020204030204" pitchFamily="34" charset="0"/>
              </a:rPr>
              <a:t>Gangliosides accumulate in the nerve cells of the brain</a:t>
            </a:r>
          </a:p>
          <a:p>
            <a:r>
              <a:rPr lang="en-US" sz="2400" dirty="0" smtClean="0">
                <a:latin typeface="Calibri" panose="020F0502020204030204" pitchFamily="34" charset="0"/>
              </a:rPr>
              <a:t>Infantile, Juvenile &amp; Adult Tay </a:t>
            </a:r>
            <a:r>
              <a:rPr lang="en-US" sz="2400" dirty="0" smtClean="0">
                <a:latin typeface="Calibri" panose="020F0502020204030204" pitchFamily="34" charset="0"/>
              </a:rPr>
              <a:t>Sachs (LOTS)</a:t>
            </a:r>
            <a:endParaRPr lang="en-US" sz="2400" dirty="0" smtClean="0">
              <a:latin typeface="Calibri" panose="020F0502020204030204" pitchFamily="34" charset="0"/>
            </a:endParaRPr>
          </a:p>
          <a:p>
            <a:r>
              <a:rPr lang="en-US" sz="2400" b="1" dirty="0" smtClean="0">
                <a:latin typeface="Calibri" panose="020F0502020204030204" pitchFamily="34" charset="0"/>
              </a:rPr>
              <a:t>Infantile</a:t>
            </a:r>
            <a:r>
              <a:rPr lang="en-US" sz="2400" dirty="0" smtClean="0">
                <a:latin typeface="Calibri" panose="020F0502020204030204" pitchFamily="34" charset="0"/>
              </a:rPr>
              <a:t> – Most common - Progressive deterioration of the nerve cells resulting in death by 4 years of age.</a:t>
            </a:r>
          </a:p>
          <a:p>
            <a:r>
              <a:rPr lang="en-US" sz="2400" b="1" dirty="0" smtClean="0">
                <a:latin typeface="Calibri" panose="020F0502020204030204" pitchFamily="34" charset="0"/>
              </a:rPr>
              <a:t>Juvenile</a:t>
            </a:r>
            <a:r>
              <a:rPr lang="en-US" sz="2400" dirty="0" smtClean="0">
                <a:latin typeface="Calibri" panose="020F0502020204030204" pitchFamily="34" charset="0"/>
              </a:rPr>
              <a:t> – Dysarthria, dysphagia, ataxia, spasticity. Death usually by 15 years of age</a:t>
            </a:r>
          </a:p>
          <a:p>
            <a:r>
              <a:rPr lang="en-US" sz="2400" b="1" dirty="0" smtClean="0">
                <a:latin typeface="Calibri" panose="020F0502020204030204" pitchFamily="34" charset="0"/>
              </a:rPr>
              <a:t>Adult Onset </a:t>
            </a:r>
            <a:r>
              <a:rPr lang="en-US" sz="2400" dirty="0" smtClean="0">
                <a:latin typeface="Calibri" panose="020F0502020204030204" pitchFamily="34" charset="0"/>
              </a:rPr>
              <a:t>– Extremely rare, Speech, swallowing &amp; gait difficulties. Psychiatric features such as psychosis seen.</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57</a:t>
            </a:fld>
            <a:endParaRPr lang="en-US"/>
          </a:p>
        </p:txBody>
      </p:sp>
    </p:spTree>
    <p:extLst>
      <p:ext uri="{BB962C8B-B14F-4D97-AF65-F5344CB8AC3E}">
        <p14:creationId xmlns:p14="http://schemas.microsoft.com/office/powerpoint/2010/main" val="3995691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Tay Sachs Disease</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a:xfrm>
            <a:off x="6015210" y="2133600"/>
            <a:ext cx="5489402" cy="3777622"/>
          </a:xfrm>
        </p:spPr>
        <p:txBody>
          <a:bodyPr>
            <a:normAutofit/>
          </a:bodyPr>
          <a:lstStyle/>
          <a:p>
            <a:r>
              <a:rPr lang="en-US" sz="2400" dirty="0" smtClean="0">
                <a:latin typeface="Calibri" panose="020F0502020204030204" pitchFamily="34" charset="0"/>
              </a:rPr>
              <a:t>Enzyme assay to </a:t>
            </a:r>
            <a:r>
              <a:rPr lang="en-US" sz="2400" dirty="0">
                <a:latin typeface="Calibri" panose="020F0502020204030204" pitchFamily="34" charset="0"/>
              </a:rPr>
              <a:t>measure the activity of hexosaminidase in </a:t>
            </a:r>
            <a:r>
              <a:rPr lang="en-US" sz="2400" dirty="0" smtClean="0">
                <a:latin typeface="Calibri" panose="020F0502020204030204" pitchFamily="34" charset="0"/>
              </a:rPr>
              <a:t>serum, fibroblasts </a:t>
            </a:r>
            <a:r>
              <a:rPr lang="en-US" sz="2400" dirty="0">
                <a:latin typeface="Calibri" panose="020F0502020204030204" pitchFamily="34" charset="0"/>
              </a:rPr>
              <a:t>or </a:t>
            </a:r>
            <a:r>
              <a:rPr lang="en-US" sz="2400" dirty="0" smtClean="0">
                <a:latin typeface="Calibri" panose="020F0502020204030204" pitchFamily="34" charset="0"/>
              </a:rPr>
              <a:t>leukocytes.</a:t>
            </a:r>
          </a:p>
          <a:p>
            <a:r>
              <a:rPr lang="en-US" sz="2400" dirty="0" smtClean="0">
                <a:latin typeface="Calibri" panose="020F0502020204030204" pitchFamily="34" charset="0"/>
              </a:rPr>
              <a:t>Cherry red spot on fundoscopy</a:t>
            </a:r>
          </a:p>
          <a:p>
            <a:r>
              <a:rPr lang="en-US" sz="2400" dirty="0" smtClean="0">
                <a:latin typeface="Calibri" panose="020F0502020204030204" pitchFamily="34" charset="0"/>
              </a:rPr>
              <a:t>Treatment – None, Supportive</a:t>
            </a:r>
            <a:endParaRPr lang="en-US" sz="24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95" y="2133600"/>
            <a:ext cx="3657600" cy="3505200"/>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58</a:t>
            </a:fld>
            <a:endParaRPr lang="en-US"/>
          </a:p>
        </p:txBody>
      </p:sp>
    </p:spTree>
    <p:extLst>
      <p:ext uri="{BB962C8B-B14F-4D97-AF65-F5344CB8AC3E}">
        <p14:creationId xmlns:p14="http://schemas.microsoft.com/office/powerpoint/2010/main" val="33779342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Krabbe Disease</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a:latin typeface="Calibri" panose="020F0502020204030204" pitchFamily="34" charset="0"/>
              </a:rPr>
              <a:t>One of the enzymes in the lysosome called galactocerebrosidase</a:t>
            </a:r>
            <a:r>
              <a:rPr lang="en-US" sz="2400" dirty="0" smtClean="0">
                <a:latin typeface="Calibri" panose="020F0502020204030204" pitchFamily="34" charset="0"/>
              </a:rPr>
              <a:t> </a:t>
            </a:r>
            <a:r>
              <a:rPr lang="en-US" sz="2400" dirty="0">
                <a:latin typeface="Calibri" panose="020F0502020204030204" pitchFamily="34" charset="0"/>
              </a:rPr>
              <a:t>is not functional</a:t>
            </a:r>
          </a:p>
          <a:p>
            <a:r>
              <a:rPr lang="en-US" sz="2400" dirty="0">
                <a:latin typeface="Calibri" panose="020F0502020204030204" pitchFamily="34" charset="0"/>
              </a:rPr>
              <a:t>Accumulation </a:t>
            </a:r>
            <a:r>
              <a:rPr lang="en-US" sz="2400" dirty="0" smtClean="0">
                <a:latin typeface="Calibri" panose="020F0502020204030204" pitchFamily="34" charset="0"/>
              </a:rPr>
              <a:t>of a sphingolipid called psychosine </a:t>
            </a:r>
            <a:r>
              <a:rPr lang="en-US" sz="2400" dirty="0">
                <a:latin typeface="Calibri" panose="020F0502020204030204" pitchFamily="34" charset="0"/>
              </a:rPr>
              <a:t>in the </a:t>
            </a:r>
            <a:r>
              <a:rPr lang="en-US" sz="2400" dirty="0" smtClean="0">
                <a:latin typeface="Calibri" panose="020F0502020204030204" pitchFamily="34" charset="0"/>
              </a:rPr>
              <a:t>nerve cells</a:t>
            </a:r>
          </a:p>
          <a:p>
            <a:r>
              <a:rPr lang="en-US" sz="2400" dirty="0" smtClean="0">
                <a:latin typeface="Calibri" panose="020F0502020204030204" pitchFamily="34" charset="0"/>
              </a:rPr>
              <a:t>This causes axonal degeneration of the nerves</a:t>
            </a:r>
            <a:endParaRPr lang="en-US" sz="2400" dirty="0">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59</a:t>
            </a:fld>
            <a:endParaRPr lang="en-US"/>
          </a:p>
        </p:txBody>
      </p:sp>
    </p:spTree>
    <p:extLst>
      <p:ext uri="{BB962C8B-B14F-4D97-AF65-F5344CB8AC3E}">
        <p14:creationId xmlns:p14="http://schemas.microsoft.com/office/powerpoint/2010/main" val="1372049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Glucose Transporter Type 1 Deficiency</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p:txBody>
          <a:bodyPr/>
          <a:lstStyle/>
          <a:p>
            <a:r>
              <a:rPr lang="en-US" sz="2400" dirty="0" smtClean="0">
                <a:latin typeface="Calibri" panose="020F0502020204030204" pitchFamily="34" charset="0"/>
              </a:rPr>
              <a:t>Frequent seizures beginning in the first month of life</a:t>
            </a:r>
          </a:p>
          <a:p>
            <a:r>
              <a:rPr lang="en-US" sz="2400" dirty="0" smtClean="0">
                <a:latin typeface="Calibri" panose="020F0502020204030204" pitchFamily="34" charset="0"/>
              </a:rPr>
              <a:t>Rapid and irregular  involuntary eye movements</a:t>
            </a:r>
          </a:p>
          <a:p>
            <a:r>
              <a:rPr lang="en-US" sz="2400" dirty="0" smtClean="0">
                <a:latin typeface="Calibri" panose="020F0502020204030204" pitchFamily="34" charset="0"/>
              </a:rPr>
              <a:t>Microcephaly (due to slower brain and skull growth)</a:t>
            </a:r>
          </a:p>
          <a:p>
            <a:r>
              <a:rPr lang="en-US" sz="2400" dirty="0" smtClean="0">
                <a:latin typeface="Calibri" panose="020F0502020204030204" pitchFamily="34" charset="0"/>
              </a:rPr>
              <a:t>Developmental delay and intellectual disability</a:t>
            </a:r>
          </a:p>
          <a:p>
            <a:r>
              <a:rPr lang="en-US" sz="2400" dirty="0" smtClean="0">
                <a:latin typeface="Calibri" panose="020F0502020204030204" pitchFamily="34" charset="0"/>
              </a:rPr>
              <a:t>Spasticity, ataxia and speech difficulties</a:t>
            </a:r>
          </a:p>
          <a:p>
            <a:r>
              <a:rPr lang="en-US" sz="2400" dirty="0" smtClean="0">
                <a:latin typeface="Calibri" panose="020F0502020204030204" pitchFamily="34" charset="0"/>
              </a:rPr>
              <a:t>Lack of energy, confusion, headaches especially during fasting</a:t>
            </a:r>
          </a:p>
          <a:p>
            <a:r>
              <a:rPr lang="en-US" sz="2400" dirty="0" smtClean="0">
                <a:latin typeface="Calibri" panose="020F0502020204030204" pitchFamily="34" charset="0"/>
              </a:rPr>
              <a:t>Anemia</a:t>
            </a:r>
          </a:p>
          <a:p>
            <a:endParaRPr lang="en-US" dirty="0"/>
          </a:p>
        </p:txBody>
      </p:sp>
      <p:sp>
        <p:nvSpPr>
          <p:cNvPr id="4" name="Slide Number Placeholder 3"/>
          <p:cNvSpPr>
            <a:spLocks noGrp="1"/>
          </p:cNvSpPr>
          <p:nvPr>
            <p:ph type="sldNum" sz="quarter" idx="12"/>
          </p:nvPr>
        </p:nvSpPr>
        <p:spPr/>
        <p:txBody>
          <a:bodyPr/>
          <a:lstStyle/>
          <a:p>
            <a:fld id="{28284D2C-8224-4A0C-99F3-ED2D38F528EA}" type="slidenum">
              <a:rPr lang="en-US" smtClean="0"/>
              <a:t>6</a:t>
            </a:fld>
            <a:endParaRPr lang="en-US"/>
          </a:p>
        </p:txBody>
      </p:sp>
    </p:spTree>
    <p:extLst>
      <p:ext uri="{BB962C8B-B14F-4D97-AF65-F5344CB8AC3E}">
        <p14:creationId xmlns:p14="http://schemas.microsoft.com/office/powerpoint/2010/main" val="23877737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Krabbe Disease</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Symptoms begin by 3 to 6 months.</a:t>
            </a:r>
          </a:p>
          <a:p>
            <a:r>
              <a:rPr lang="en-US" sz="2400" dirty="0" smtClean="0">
                <a:latin typeface="Calibri" panose="020F0502020204030204" pitchFamily="34" charset="0"/>
              </a:rPr>
              <a:t>Irritability, seizures, vomiting, slowed mental  and motor development</a:t>
            </a:r>
          </a:p>
          <a:p>
            <a:r>
              <a:rPr lang="en-US" sz="2400" dirty="0" smtClean="0">
                <a:latin typeface="Calibri" panose="020F0502020204030204" pitchFamily="34" charset="0"/>
              </a:rPr>
              <a:t>Generally death occurs by 2 years of age.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60</a:t>
            </a:fld>
            <a:endParaRPr lang="en-US"/>
          </a:p>
        </p:txBody>
      </p:sp>
    </p:spTree>
    <p:extLst>
      <p:ext uri="{BB962C8B-B14F-4D97-AF65-F5344CB8AC3E}">
        <p14:creationId xmlns:p14="http://schemas.microsoft.com/office/powerpoint/2010/main" val="210806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Krabbe Disease</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Physiotherapy, bone marrow transplant &amp; cord blood transplant may help some patients</a:t>
            </a:r>
          </a:p>
          <a:p>
            <a:r>
              <a:rPr lang="en-US" sz="2400" dirty="0" smtClean="0">
                <a:latin typeface="Calibri" panose="020F0502020204030204" pitchFamily="34" charset="0"/>
              </a:rPr>
              <a:t>Diagnosis – Rapidly deteriorating course of the disease in association with nerve demyelination/degeneration aids in the diagnosis.</a:t>
            </a:r>
          </a:p>
          <a:p>
            <a:r>
              <a:rPr lang="en-US" sz="2400" dirty="0" smtClean="0">
                <a:latin typeface="Calibri" panose="020F0502020204030204" pitchFamily="34" charset="0"/>
              </a:rPr>
              <a:t>testing for GALC </a:t>
            </a:r>
            <a:r>
              <a:rPr lang="en-US" sz="2400" dirty="0" smtClean="0">
                <a:latin typeface="Calibri" panose="020F0502020204030204" pitchFamily="34" charset="0"/>
              </a:rPr>
              <a:t>(galactocerebrosidase) enzyme </a:t>
            </a:r>
            <a:r>
              <a:rPr lang="en-US" sz="2400" dirty="0" smtClean="0">
                <a:latin typeface="Calibri" panose="020F0502020204030204" pitchFamily="34" charset="0"/>
              </a:rPr>
              <a:t>activity</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61</a:t>
            </a:fld>
            <a:endParaRPr lang="en-US"/>
          </a:p>
        </p:txBody>
      </p:sp>
    </p:spTree>
    <p:extLst>
      <p:ext uri="{BB962C8B-B14F-4D97-AF65-F5344CB8AC3E}">
        <p14:creationId xmlns:p14="http://schemas.microsoft.com/office/powerpoint/2010/main" val="3672968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Mucopolysaccharidosis</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a:latin typeface="Calibri" panose="020F0502020204030204" pitchFamily="34" charset="0"/>
              </a:rPr>
              <a:t>Glycosaminoglycans are long chains of sugars present in each cell that help build the connective tissue of the body</a:t>
            </a:r>
          </a:p>
          <a:p>
            <a:r>
              <a:rPr lang="en-US" sz="2400" dirty="0" smtClean="0">
                <a:latin typeface="Calibri" panose="020F0502020204030204" pitchFamily="34" charset="0"/>
              </a:rPr>
              <a:t>In Mucopolysaccharidosis, there is deficiency of the enzymes responsible for the breakdown of glycosaminoglycans. </a:t>
            </a:r>
          </a:p>
          <a:p>
            <a:r>
              <a:rPr lang="en-US" sz="2400" dirty="0" smtClean="0">
                <a:latin typeface="Calibri" panose="020F0502020204030204" pitchFamily="34" charset="0"/>
              </a:rPr>
              <a:t>Over 9 types of mucopolysaccharidosis</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62</a:t>
            </a:fld>
            <a:endParaRPr lang="en-US"/>
          </a:p>
        </p:txBody>
      </p:sp>
    </p:spTree>
    <p:extLst>
      <p:ext uri="{BB962C8B-B14F-4D97-AF65-F5344CB8AC3E}">
        <p14:creationId xmlns:p14="http://schemas.microsoft.com/office/powerpoint/2010/main" val="755286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Mucopolysaccharidosis</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a:xfrm>
            <a:off x="4913522" y="2133600"/>
            <a:ext cx="6591089" cy="3777622"/>
          </a:xfrm>
        </p:spPr>
        <p:txBody>
          <a:bodyPr>
            <a:normAutofit/>
          </a:bodyPr>
          <a:lstStyle/>
          <a:p>
            <a:r>
              <a:rPr lang="en-US" sz="2400" dirty="0" smtClean="0">
                <a:latin typeface="Calibri" panose="020F0502020204030204" pitchFamily="34" charset="0"/>
              </a:rPr>
              <a:t>Coarse facial features (flat nasal bridge, thick </a:t>
            </a:r>
            <a:r>
              <a:rPr lang="en-US" sz="2400" dirty="0" smtClean="0">
                <a:latin typeface="Calibri" panose="020F0502020204030204" pitchFamily="34" charset="0"/>
              </a:rPr>
              <a:t>lips)</a:t>
            </a:r>
            <a:endParaRPr lang="en-US" sz="2400" dirty="0" smtClean="0">
              <a:latin typeface="Calibri" panose="020F0502020204030204" pitchFamily="34" charset="0"/>
            </a:endParaRPr>
          </a:p>
          <a:p>
            <a:r>
              <a:rPr lang="en-US" sz="2400" dirty="0" smtClean="0">
                <a:latin typeface="Calibri" panose="020F0502020204030204" pitchFamily="34" charset="0"/>
              </a:rPr>
              <a:t>Short stature, </a:t>
            </a:r>
            <a:r>
              <a:rPr lang="en-US" sz="2400" dirty="0">
                <a:latin typeface="Calibri" panose="020F0502020204030204" pitchFamily="34" charset="0"/>
              </a:rPr>
              <a:t>d</a:t>
            </a:r>
            <a:r>
              <a:rPr lang="en-US" sz="2400" dirty="0" smtClean="0">
                <a:latin typeface="Calibri" panose="020F0502020204030204" pitchFamily="34" charset="0"/>
              </a:rPr>
              <a:t>ysplasia (abnormal bones), Hepatospleenomegaly, hernias</a:t>
            </a:r>
          </a:p>
          <a:p>
            <a:r>
              <a:rPr lang="en-US" sz="2400" dirty="0" smtClean="0">
                <a:latin typeface="Calibri" panose="020F0502020204030204" pitchFamily="34" charset="0"/>
              </a:rPr>
              <a:t>Glaucoma and retinal degeneration may be present</a:t>
            </a:r>
          </a:p>
          <a:p>
            <a:r>
              <a:rPr lang="en-US" sz="2400" dirty="0" smtClean="0">
                <a:latin typeface="Calibri" panose="020F0502020204030204" pitchFamily="34" charset="0"/>
              </a:rPr>
              <a:t>Hearing loss, cognitive and behavioral problems</a:t>
            </a:r>
            <a:endParaRPr lang="en-US" sz="240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923" y="1340096"/>
            <a:ext cx="3424689" cy="4571126"/>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63</a:t>
            </a:fld>
            <a:endParaRPr lang="en-US"/>
          </a:p>
        </p:txBody>
      </p:sp>
    </p:spTree>
    <p:extLst>
      <p:ext uri="{BB962C8B-B14F-4D97-AF65-F5344CB8AC3E}">
        <p14:creationId xmlns:p14="http://schemas.microsoft.com/office/powerpoint/2010/main" val="9267325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Mucopolysaccharidosis</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a:xfrm>
            <a:off x="1729647" y="2133600"/>
            <a:ext cx="10201619" cy="3777622"/>
          </a:xfrm>
        </p:spPr>
        <p:txBody>
          <a:bodyPr>
            <a:normAutofit/>
          </a:bodyPr>
          <a:lstStyle/>
          <a:p>
            <a:r>
              <a:rPr lang="en-US" sz="2400" dirty="0" smtClean="0">
                <a:latin typeface="Calibri" panose="020F0502020204030204" pitchFamily="34" charset="0"/>
              </a:rPr>
              <a:t>Enzyme assays to detect enzyme deficiencies</a:t>
            </a:r>
          </a:p>
          <a:p>
            <a:r>
              <a:rPr lang="en-US" sz="2400" dirty="0" smtClean="0">
                <a:latin typeface="Calibri" panose="020F0502020204030204" pitchFamily="34" charset="0"/>
              </a:rPr>
              <a:t>Prenatal diagnosis can also be done using amniocentesis</a:t>
            </a:r>
          </a:p>
          <a:p>
            <a:r>
              <a:rPr lang="en-US" sz="2400" dirty="0" smtClean="0">
                <a:latin typeface="Calibri" panose="020F0502020204030204" pitchFamily="34" charset="0"/>
              </a:rPr>
              <a:t>Treatment – Supportive.</a:t>
            </a:r>
          </a:p>
          <a:p>
            <a:pPr marL="0" indent="0">
              <a:buNone/>
            </a:pPr>
            <a:r>
              <a:rPr lang="en-US" sz="2400" dirty="0" smtClean="0">
                <a:latin typeface="Calibri" panose="020F0502020204030204" pitchFamily="34" charset="0"/>
              </a:rPr>
              <a:t>      Physiotherapy. Bone marrow &amp; umbilical cord transplantation may help some</a:t>
            </a:r>
          </a:p>
          <a:p>
            <a:pPr marL="0" indent="0">
              <a:buNone/>
            </a:pPr>
            <a:r>
              <a:rPr lang="en-US" sz="2400" dirty="0">
                <a:latin typeface="Calibri" panose="020F0502020204030204" pitchFamily="34" charset="0"/>
              </a:rPr>
              <a:t> </a:t>
            </a:r>
            <a:r>
              <a:rPr lang="en-US" sz="2400" dirty="0" smtClean="0">
                <a:latin typeface="Calibri" panose="020F0502020204030204" pitchFamily="34" charset="0"/>
              </a:rPr>
              <a:t>     Enzyme replacement therapies are currently under trial</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64</a:t>
            </a:fld>
            <a:endParaRPr lang="en-US"/>
          </a:p>
        </p:txBody>
      </p:sp>
    </p:spTree>
    <p:extLst>
      <p:ext uri="{BB962C8B-B14F-4D97-AF65-F5344CB8AC3E}">
        <p14:creationId xmlns:p14="http://schemas.microsoft.com/office/powerpoint/2010/main" val="1741938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Calibri" panose="020F0502020204030204" pitchFamily="34" charset="0"/>
              </a:rPr>
              <a:t>PART </a:t>
            </a:r>
            <a:r>
              <a:rPr lang="en-US" b="1" dirty="0" smtClean="0">
                <a:latin typeface="Calibri" panose="020F0502020204030204" pitchFamily="34" charset="0"/>
              </a:rPr>
              <a:t>3</a:t>
            </a:r>
            <a:r>
              <a:rPr lang="en-US" dirty="0" smtClean="0">
                <a:latin typeface="Calibri" panose="020F0502020204030204" pitchFamily="34" charset="0"/>
              </a:rPr>
              <a:t> – Enzyme Disorders</a:t>
            </a: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p:txBody>
      </p:sp>
      <p:sp>
        <p:nvSpPr>
          <p:cNvPr id="3" name="Content Placeholder 2"/>
          <p:cNvSpPr>
            <a:spLocks noGrp="1"/>
          </p:cNvSpPr>
          <p:nvPr>
            <p:ph idx="1"/>
          </p:nvPr>
        </p:nvSpPr>
        <p:spPr>
          <a:xfrm>
            <a:off x="2589212" y="1498294"/>
            <a:ext cx="8915400" cy="4412928"/>
          </a:xfrm>
        </p:spPr>
        <p:txBody>
          <a:bodyPr>
            <a:noAutofit/>
          </a:bodyPr>
          <a:lstStyle/>
          <a:p>
            <a:r>
              <a:rPr lang="en-US" sz="2400" dirty="0" smtClean="0">
                <a:latin typeface="Calibri" panose="020F0502020204030204" pitchFamily="34" charset="0"/>
              </a:rPr>
              <a:t>Urea cycle disorders</a:t>
            </a:r>
          </a:p>
          <a:p>
            <a:r>
              <a:rPr lang="en-US" sz="2400" dirty="0" smtClean="0">
                <a:latin typeface="Calibri" panose="020F0502020204030204" pitchFamily="34" charset="0"/>
              </a:rPr>
              <a:t>Galactosemia</a:t>
            </a:r>
          </a:p>
          <a:p>
            <a:r>
              <a:rPr lang="en-US" sz="2400" dirty="0" smtClean="0">
                <a:latin typeface="Calibri" panose="020F0502020204030204" pitchFamily="34" charset="0"/>
              </a:rPr>
              <a:t>Phenylketonuria</a:t>
            </a:r>
          </a:p>
          <a:p>
            <a:r>
              <a:rPr lang="en-US" sz="2400" dirty="0" smtClean="0">
                <a:latin typeface="Calibri" panose="020F0502020204030204" pitchFamily="34" charset="0"/>
              </a:rPr>
              <a:t>Glycine Encephalopathy</a:t>
            </a:r>
          </a:p>
          <a:p>
            <a:r>
              <a:rPr lang="en-US" sz="2400" dirty="0" smtClean="0">
                <a:latin typeface="Calibri" panose="020F0502020204030204" pitchFamily="34" charset="0"/>
              </a:rPr>
              <a:t>Maple Syrup Urine Disease</a:t>
            </a:r>
          </a:p>
          <a:p>
            <a:r>
              <a:rPr lang="en-US" sz="2400" dirty="0" smtClean="0">
                <a:latin typeface="Calibri" panose="020F0502020204030204" pitchFamily="34" charset="0"/>
              </a:rPr>
              <a:t>Lesch Nyhan Disease</a:t>
            </a:r>
          </a:p>
          <a:p>
            <a:r>
              <a:rPr lang="en-US" sz="2400" dirty="0" smtClean="0">
                <a:latin typeface="Calibri" panose="020F0502020204030204" pitchFamily="34" charset="0"/>
              </a:rPr>
              <a:t>Pantothenate Kinase Deficiency</a:t>
            </a:r>
          </a:p>
          <a:p>
            <a:r>
              <a:rPr lang="en-US" sz="2400" dirty="0" smtClean="0">
                <a:latin typeface="Calibri" panose="020F0502020204030204" pitchFamily="34" charset="0"/>
              </a:rPr>
              <a:t>Cerebrotendinous Xanthomatosis</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65</a:t>
            </a:fld>
            <a:endParaRPr lang="en-US"/>
          </a:p>
        </p:txBody>
      </p:sp>
    </p:spTree>
    <p:extLst>
      <p:ext uri="{BB962C8B-B14F-4D97-AF65-F5344CB8AC3E}">
        <p14:creationId xmlns:p14="http://schemas.microsoft.com/office/powerpoint/2010/main" val="27584054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Urea cycle disorders</a:t>
            </a:r>
            <a:br>
              <a:rPr lang="en-US" dirty="0">
                <a:latin typeface="Calibri" panose="020F0502020204030204" pitchFamily="34" charset="0"/>
              </a:rPr>
            </a:br>
            <a:endParaRPr lang="en-US" dirty="0"/>
          </a:p>
        </p:txBody>
      </p:sp>
      <p:sp>
        <p:nvSpPr>
          <p:cNvPr id="3" name="Content Placeholder 2"/>
          <p:cNvSpPr>
            <a:spLocks noGrp="1"/>
          </p:cNvSpPr>
          <p:nvPr>
            <p:ph idx="1"/>
          </p:nvPr>
        </p:nvSpPr>
        <p:spPr>
          <a:xfrm>
            <a:off x="8119430" y="2133600"/>
            <a:ext cx="3385181" cy="3777622"/>
          </a:xfrm>
        </p:spPr>
        <p:txBody>
          <a:bodyPr>
            <a:noAutofit/>
          </a:bodyPr>
          <a:lstStyle/>
          <a:p>
            <a:r>
              <a:rPr lang="en-US" sz="2000" dirty="0" smtClean="0">
                <a:latin typeface="Calibri" panose="020F0502020204030204" pitchFamily="34" charset="0"/>
              </a:rPr>
              <a:t>One of the byproduct of protein metabolism is ammonia.</a:t>
            </a:r>
          </a:p>
          <a:p>
            <a:r>
              <a:rPr lang="en-US" sz="2000" dirty="0" smtClean="0">
                <a:latin typeface="Calibri" panose="020F0502020204030204" pitchFamily="34" charset="0"/>
              </a:rPr>
              <a:t>Since ammonia is highly toxic, it is quickly converted into urea in the liver.</a:t>
            </a:r>
          </a:p>
          <a:p>
            <a:r>
              <a:rPr lang="en-US" sz="2000" dirty="0" smtClean="0">
                <a:latin typeface="Calibri" panose="020F0502020204030204" pitchFamily="34" charset="0"/>
              </a:rPr>
              <a:t>This process of converting ammonia to urea in the liver is called urea cycle</a:t>
            </a:r>
            <a:endParaRPr lang="en-US" sz="2000"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110" y="448928"/>
            <a:ext cx="6729848" cy="5246792"/>
          </a:xfrm>
          <a:prstGeom prst="rect">
            <a:avLst/>
          </a:prstGeom>
        </p:spPr>
      </p:pic>
      <p:sp>
        <p:nvSpPr>
          <p:cNvPr id="4" name="Slide Number Placeholder 3"/>
          <p:cNvSpPr>
            <a:spLocks noGrp="1"/>
          </p:cNvSpPr>
          <p:nvPr>
            <p:ph type="sldNum" sz="quarter" idx="12"/>
          </p:nvPr>
        </p:nvSpPr>
        <p:spPr/>
        <p:txBody>
          <a:bodyPr/>
          <a:lstStyle/>
          <a:p>
            <a:fld id="{28284D2C-8224-4A0C-99F3-ED2D38F528EA}" type="slidenum">
              <a:rPr lang="en-US" smtClean="0"/>
              <a:t>66</a:t>
            </a:fld>
            <a:endParaRPr lang="en-US"/>
          </a:p>
        </p:txBody>
      </p:sp>
    </p:spTree>
    <p:extLst>
      <p:ext uri="{BB962C8B-B14F-4D97-AF65-F5344CB8AC3E}">
        <p14:creationId xmlns:p14="http://schemas.microsoft.com/office/powerpoint/2010/main" val="33518608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Urea cycle disorders</a:t>
            </a:r>
            <a:br>
              <a:rPr lang="en-US" dirty="0">
                <a:latin typeface="Calibri" panose="020F0502020204030204" pitchFamily="34" charset="0"/>
              </a:rPr>
            </a:br>
            <a:r>
              <a:rPr lang="en-US" dirty="0" smtClean="0">
                <a:latin typeface="Calibri" panose="020F0502020204030204" pitchFamily="34" charset="0"/>
              </a:rPr>
              <a:t>Clinical Features &amp; Diagnosis</a:t>
            </a: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Neonatal</a:t>
            </a:r>
            <a:r>
              <a:rPr lang="en-US" sz="2400" dirty="0" smtClean="0">
                <a:latin typeface="Calibri" panose="020F0502020204030204" pitchFamily="34" charset="0"/>
              </a:rPr>
              <a:t> – Irritability, vomiting, seizures, hypotonia, respiratory distress and coma</a:t>
            </a:r>
          </a:p>
          <a:p>
            <a:r>
              <a:rPr lang="en-US" sz="2400" b="1" dirty="0" smtClean="0">
                <a:latin typeface="Calibri" panose="020F0502020204030204" pitchFamily="34" charset="0"/>
              </a:rPr>
              <a:t>Childhood</a:t>
            </a:r>
            <a:r>
              <a:rPr lang="en-US" sz="2400" dirty="0" smtClean="0">
                <a:latin typeface="Calibri" panose="020F0502020204030204" pitchFamily="34" charset="0"/>
              </a:rPr>
              <a:t> – Vomiting after eating high protein </a:t>
            </a:r>
            <a:r>
              <a:rPr lang="en-US" sz="2400" dirty="0" smtClean="0">
                <a:latin typeface="Calibri" panose="020F0502020204030204" pitchFamily="34" charset="0"/>
              </a:rPr>
              <a:t>meals</a:t>
            </a:r>
            <a:r>
              <a:rPr lang="en-US" sz="2400" dirty="0" smtClean="0">
                <a:latin typeface="Calibri" panose="020F0502020204030204" pitchFamily="34" charset="0"/>
              </a:rPr>
              <a:t>, lethargy, delirium and coma</a:t>
            </a:r>
          </a:p>
          <a:p>
            <a:r>
              <a:rPr lang="en-US" sz="2400" b="1" dirty="0" smtClean="0">
                <a:latin typeface="Calibri" panose="020F0502020204030204" pitchFamily="34" charset="0"/>
              </a:rPr>
              <a:t>Adulthood</a:t>
            </a:r>
            <a:r>
              <a:rPr lang="en-US" sz="2400" dirty="0" smtClean="0">
                <a:latin typeface="Calibri" panose="020F0502020204030204" pitchFamily="34" charset="0"/>
              </a:rPr>
              <a:t> – Similar to the above + psychiatric symptoms. Triggered by viral illness, childbirth and taking valproic acid</a:t>
            </a:r>
          </a:p>
          <a:p>
            <a:r>
              <a:rPr lang="en-US" sz="2400" b="1" dirty="0" smtClean="0">
                <a:latin typeface="Calibri" panose="020F0502020204030204" pitchFamily="34" charset="0"/>
              </a:rPr>
              <a:t>Diagnosis</a:t>
            </a:r>
            <a:r>
              <a:rPr lang="en-US" sz="2400" dirty="0" smtClean="0">
                <a:latin typeface="Calibri" panose="020F0502020204030204" pitchFamily="34" charset="0"/>
              </a:rPr>
              <a:t> – Enzyme and genetic testing. Detecting hyperammonemia</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67</a:t>
            </a:fld>
            <a:endParaRPr lang="en-US"/>
          </a:p>
        </p:txBody>
      </p:sp>
    </p:spTree>
    <p:extLst>
      <p:ext uri="{BB962C8B-B14F-4D97-AF65-F5344CB8AC3E}">
        <p14:creationId xmlns:p14="http://schemas.microsoft.com/office/powerpoint/2010/main" val="7345191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Urea cycle disorders</a:t>
            </a:r>
            <a:br>
              <a:rPr lang="en-US" dirty="0">
                <a:latin typeface="Calibri" panose="020F0502020204030204" pitchFamily="34" charset="0"/>
              </a:rPr>
            </a:br>
            <a:r>
              <a:rPr lang="en-US" dirty="0" smtClean="0">
                <a:latin typeface="Calibri" panose="020F0502020204030204" pitchFamily="34" charset="0"/>
              </a:rPr>
              <a:t>Treatment</a:t>
            </a:r>
            <a:endParaRPr lang="en-US" dirty="0"/>
          </a:p>
        </p:txBody>
      </p:sp>
      <p:sp>
        <p:nvSpPr>
          <p:cNvPr id="3" name="Content Placeholder 2"/>
          <p:cNvSpPr>
            <a:spLocks noGrp="1"/>
          </p:cNvSpPr>
          <p:nvPr>
            <p:ph idx="1"/>
          </p:nvPr>
        </p:nvSpPr>
        <p:spPr>
          <a:xfrm>
            <a:off x="7061812" y="2133600"/>
            <a:ext cx="4442800" cy="3777622"/>
          </a:xfrm>
        </p:spPr>
        <p:txBody>
          <a:bodyPr>
            <a:normAutofit/>
          </a:bodyPr>
          <a:lstStyle/>
          <a:p>
            <a:r>
              <a:rPr lang="en-US" sz="2400" b="1" dirty="0">
                <a:latin typeface="Calibri" panose="020F0502020204030204" pitchFamily="34" charset="0"/>
              </a:rPr>
              <a:t>Sodium Phenylbutyrate</a:t>
            </a:r>
          </a:p>
          <a:p>
            <a:r>
              <a:rPr lang="en-US" sz="2400" dirty="0" smtClean="0">
                <a:latin typeface="Calibri" panose="020F0502020204030204" pitchFamily="34" charset="0"/>
              </a:rPr>
              <a:t>Protein intake restriction, so as to receive just the required amounts of essential amino acids.</a:t>
            </a:r>
          </a:p>
          <a:p>
            <a:r>
              <a:rPr lang="en-US" sz="2400" dirty="0" smtClean="0">
                <a:latin typeface="Calibri" panose="020F0502020204030204" pitchFamily="34" charset="0"/>
              </a:rPr>
              <a:t>Multivitamin and calcium supplements</a:t>
            </a:r>
          </a:p>
          <a:p>
            <a:r>
              <a:rPr lang="en-US" sz="2400" dirty="0" smtClean="0">
                <a:latin typeface="Calibri" panose="020F0502020204030204" pitchFamily="34" charset="0"/>
              </a:rPr>
              <a:t>In advanced cases – Liver transplant</a:t>
            </a:r>
          </a:p>
          <a:p>
            <a:endParaRPr lang="en-US" sz="2400" dirty="0">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23" y="2002685"/>
            <a:ext cx="6848889" cy="3296428"/>
          </a:xfrm>
          <a:prstGeom prst="rect">
            <a:avLst/>
          </a:prstGeom>
        </p:spPr>
      </p:pic>
      <p:sp>
        <p:nvSpPr>
          <p:cNvPr id="4" name="Slide Number Placeholder 3"/>
          <p:cNvSpPr>
            <a:spLocks noGrp="1"/>
          </p:cNvSpPr>
          <p:nvPr>
            <p:ph type="sldNum" sz="quarter" idx="12"/>
          </p:nvPr>
        </p:nvSpPr>
        <p:spPr/>
        <p:txBody>
          <a:bodyPr/>
          <a:lstStyle/>
          <a:p>
            <a:fld id="{28284D2C-8224-4A0C-99F3-ED2D38F528EA}" type="slidenum">
              <a:rPr lang="en-US" smtClean="0"/>
              <a:t>68</a:t>
            </a:fld>
            <a:endParaRPr lang="en-US"/>
          </a:p>
        </p:txBody>
      </p:sp>
    </p:spTree>
    <p:extLst>
      <p:ext uri="{BB962C8B-B14F-4D97-AF65-F5344CB8AC3E}">
        <p14:creationId xmlns:p14="http://schemas.microsoft.com/office/powerpoint/2010/main" val="28352775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Galactosemia (AR)</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Deficiency of </a:t>
            </a:r>
            <a:r>
              <a:rPr lang="en-US" sz="2400" dirty="0">
                <a:latin typeface="Calibri" panose="020F0502020204030204" pitchFamily="34" charset="0"/>
              </a:rPr>
              <a:t>the enzyme Galactose-1 phosphate uridyl </a:t>
            </a:r>
            <a:r>
              <a:rPr lang="en-US" sz="2400" dirty="0" smtClean="0">
                <a:latin typeface="Calibri" panose="020F0502020204030204" pitchFamily="34" charset="0"/>
              </a:rPr>
              <a:t>transferase</a:t>
            </a:r>
          </a:p>
          <a:p>
            <a:r>
              <a:rPr lang="en-US" sz="2400" dirty="0" smtClean="0">
                <a:latin typeface="Calibri" panose="020F0502020204030204" pitchFamily="34" charset="0"/>
              </a:rPr>
              <a:t>In Galactosemia, Galactose </a:t>
            </a:r>
            <a:r>
              <a:rPr lang="en-US" sz="2400" dirty="0" smtClean="0">
                <a:latin typeface="Calibri" panose="020F0502020204030204" pitchFamily="34" charset="0"/>
              </a:rPr>
              <a:t>cannot be converted to Glucose-6 phosphate.</a:t>
            </a:r>
          </a:p>
          <a:p>
            <a:r>
              <a:rPr lang="en-US" sz="2400" dirty="0" smtClean="0">
                <a:latin typeface="Calibri" panose="020F0502020204030204" pitchFamily="34" charset="0"/>
              </a:rPr>
              <a:t>Galactose accumulation triggers the enzyme aldose reductase and converts it into galactitol</a:t>
            </a:r>
          </a:p>
          <a:p>
            <a:r>
              <a:rPr lang="en-US" sz="2400" dirty="0" smtClean="0">
                <a:latin typeface="Calibri" panose="020F0502020204030204" pitchFamily="34" charset="0"/>
              </a:rPr>
              <a:t>Accumulation of galactitol is responsible for the symptoms of the disease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69</a:t>
            </a:fld>
            <a:endParaRPr lang="en-US"/>
          </a:p>
        </p:txBody>
      </p:sp>
    </p:spTree>
    <p:extLst>
      <p:ext uri="{BB962C8B-B14F-4D97-AF65-F5344CB8AC3E}">
        <p14:creationId xmlns:p14="http://schemas.microsoft.com/office/powerpoint/2010/main" val="3313497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Glucose Transporter Type 1 Deficiency</a:t>
            </a:r>
            <a:br>
              <a:rPr lang="en-US" dirty="0">
                <a:latin typeface="Calibri" panose="020F0502020204030204" pitchFamily="34" charset="0"/>
              </a:rPr>
            </a:br>
            <a:r>
              <a:rPr lang="en-US" dirty="0" smtClean="0">
                <a:latin typeface="Calibri" panose="020F0502020204030204" pitchFamily="34" charset="0"/>
              </a:rPr>
              <a:t>Diagnosis</a:t>
            </a:r>
            <a:endParaRPr lang="en-US" dirty="0"/>
          </a:p>
        </p:txBody>
      </p:sp>
      <p:sp>
        <p:nvSpPr>
          <p:cNvPr id="5" name="Content Placeholder 4"/>
          <p:cNvSpPr>
            <a:spLocks noGrp="1"/>
          </p:cNvSpPr>
          <p:nvPr>
            <p:ph idx="1"/>
          </p:nvPr>
        </p:nvSpPr>
        <p:spPr>
          <a:xfrm>
            <a:off x="6455884" y="1905000"/>
            <a:ext cx="5277080" cy="3746653"/>
          </a:xfrm>
        </p:spPr>
        <p:txBody>
          <a:bodyPr>
            <a:noAutofit/>
          </a:bodyPr>
          <a:lstStyle/>
          <a:p>
            <a:r>
              <a:rPr lang="en-US" sz="2000" b="1" dirty="0" smtClean="0">
                <a:latin typeface="Calibri" panose="020F0502020204030204" pitchFamily="34" charset="0"/>
              </a:rPr>
              <a:t>Diminished </a:t>
            </a:r>
            <a:r>
              <a:rPr lang="en-US" sz="2000" b="1" dirty="0">
                <a:latin typeface="Calibri" panose="020F0502020204030204" pitchFamily="34" charset="0"/>
              </a:rPr>
              <a:t>CSF glucose </a:t>
            </a:r>
            <a:r>
              <a:rPr lang="en-US" sz="2000" b="1" dirty="0" smtClean="0">
                <a:latin typeface="Calibri" panose="020F0502020204030204" pitchFamily="34" charset="0"/>
              </a:rPr>
              <a:t>concentration</a:t>
            </a:r>
            <a:r>
              <a:rPr lang="en-US" sz="2000" b="1" dirty="0">
                <a:latin typeface="Calibri" panose="020F0502020204030204" pitchFamily="34" charset="0"/>
              </a:rPr>
              <a:t>, usually below 40 </a:t>
            </a:r>
            <a:r>
              <a:rPr lang="en-US" sz="2000" b="1" dirty="0" smtClean="0">
                <a:latin typeface="Calibri" panose="020F0502020204030204" pitchFamily="34" charset="0"/>
              </a:rPr>
              <a:t>mg/dl</a:t>
            </a:r>
          </a:p>
          <a:p>
            <a:r>
              <a:rPr lang="en-US" sz="2000" dirty="0" smtClean="0">
                <a:latin typeface="Calibri" panose="020F0502020204030204" pitchFamily="34" charset="0"/>
              </a:rPr>
              <a:t>A, B &amp; C – PET Scan showing normal </a:t>
            </a:r>
            <a:r>
              <a:rPr lang="en-US" sz="2000" dirty="0">
                <a:latin typeface="Calibri" panose="020F0502020204030204" pitchFamily="34" charset="0"/>
              </a:rPr>
              <a:t>c</a:t>
            </a:r>
            <a:r>
              <a:rPr lang="en-US" sz="2000" dirty="0" smtClean="0">
                <a:latin typeface="Calibri" panose="020F0502020204030204" pitchFamily="34" charset="0"/>
              </a:rPr>
              <a:t>erebral </a:t>
            </a:r>
            <a:r>
              <a:rPr lang="en-US" sz="2000" dirty="0">
                <a:latin typeface="Calibri" panose="020F0502020204030204" pitchFamily="34" charset="0"/>
              </a:rPr>
              <a:t>g</a:t>
            </a:r>
            <a:r>
              <a:rPr lang="en-US" sz="2000" dirty="0" smtClean="0">
                <a:latin typeface="Calibri" panose="020F0502020204030204" pitchFamily="34" charset="0"/>
              </a:rPr>
              <a:t>lucose </a:t>
            </a:r>
            <a:r>
              <a:rPr lang="en-US" sz="2000" dirty="0">
                <a:latin typeface="Calibri" panose="020F0502020204030204" pitchFamily="34" charset="0"/>
              </a:rPr>
              <a:t>u</a:t>
            </a:r>
            <a:r>
              <a:rPr lang="en-US" sz="2000" dirty="0" smtClean="0">
                <a:latin typeface="Calibri" panose="020F0502020204030204" pitchFamily="34" charset="0"/>
              </a:rPr>
              <a:t>ptake in a 20 year male</a:t>
            </a:r>
          </a:p>
          <a:p>
            <a:r>
              <a:rPr lang="en-US" sz="2000" dirty="0" smtClean="0">
                <a:latin typeface="Calibri" panose="020F0502020204030204" pitchFamily="34" charset="0"/>
              </a:rPr>
              <a:t>D, E &amp; F – PET Scan showing decreased cerebral glucose uptake in 1.6 year male with GLUT1 deficiency</a:t>
            </a:r>
          </a:p>
          <a:p>
            <a:r>
              <a:rPr lang="en-US" sz="2000" dirty="0" smtClean="0">
                <a:latin typeface="Calibri" panose="020F0502020204030204" pitchFamily="34" charset="0"/>
              </a:rPr>
              <a:t>G, H &amp; I – GLUT1 deficiency in 31 year old patient.</a:t>
            </a:r>
            <a:endParaRPr lang="en-US" sz="2000" dirty="0">
              <a:latin typeface="Calibri" panose="020F0502020204030204" pitchFamily="34" charset="0"/>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743" y="1264555"/>
            <a:ext cx="4517568" cy="4537918"/>
          </a:xfrm>
          <a:prstGeom prst="rect">
            <a:avLst/>
          </a:prstGeom>
        </p:spPr>
      </p:pic>
      <p:sp>
        <p:nvSpPr>
          <p:cNvPr id="3" name="Slide Number Placeholder 2"/>
          <p:cNvSpPr>
            <a:spLocks noGrp="1"/>
          </p:cNvSpPr>
          <p:nvPr>
            <p:ph type="sldNum" sz="quarter" idx="12"/>
          </p:nvPr>
        </p:nvSpPr>
        <p:spPr/>
        <p:txBody>
          <a:bodyPr/>
          <a:lstStyle/>
          <a:p>
            <a:fld id="{28284D2C-8224-4A0C-99F3-ED2D38F528EA}" type="slidenum">
              <a:rPr lang="en-US" smtClean="0"/>
              <a:t>7</a:t>
            </a:fld>
            <a:endParaRPr lang="en-US"/>
          </a:p>
        </p:txBody>
      </p:sp>
    </p:spTree>
    <p:extLst>
      <p:ext uri="{BB962C8B-B14F-4D97-AF65-F5344CB8AC3E}">
        <p14:creationId xmlns:p14="http://schemas.microsoft.com/office/powerpoint/2010/main" val="7145892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Galactosemia</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a:xfrm>
            <a:off x="5233012" y="2133600"/>
            <a:ext cx="6271600" cy="3777622"/>
          </a:xfrm>
        </p:spPr>
        <p:txBody>
          <a:bodyPr>
            <a:normAutofit/>
          </a:bodyPr>
          <a:lstStyle/>
          <a:p>
            <a:r>
              <a:rPr lang="en-US" sz="2400" dirty="0" smtClean="0">
                <a:latin typeface="Calibri" panose="020F0502020204030204" pitchFamily="34" charset="0"/>
              </a:rPr>
              <a:t>Baby refuses to drink milk</a:t>
            </a:r>
          </a:p>
          <a:p>
            <a:r>
              <a:rPr lang="en-US" sz="2400" dirty="0" smtClean="0">
                <a:latin typeface="Calibri" panose="020F0502020204030204" pitchFamily="34" charset="0"/>
              </a:rPr>
              <a:t>Vomiting, convulsions, lethargy and irritability</a:t>
            </a:r>
          </a:p>
          <a:p>
            <a:r>
              <a:rPr lang="en-US" sz="2400" dirty="0" smtClean="0">
                <a:latin typeface="Calibri" panose="020F0502020204030204" pitchFamily="34" charset="0"/>
              </a:rPr>
              <a:t>Poor weight gain and jaundice</a:t>
            </a:r>
          </a:p>
          <a:p>
            <a:r>
              <a:rPr lang="en-US" sz="2400" dirty="0" smtClean="0">
                <a:latin typeface="Calibri" panose="020F0502020204030204" pitchFamily="34" charset="0"/>
              </a:rPr>
              <a:t>Cataracts due to accumulation of galactitol in the lens</a:t>
            </a:r>
            <a:endParaRPr lang="en-US" sz="24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87" y="2234071"/>
            <a:ext cx="4202687" cy="2854325"/>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70</a:t>
            </a:fld>
            <a:endParaRPr lang="en-US"/>
          </a:p>
        </p:txBody>
      </p:sp>
    </p:spTree>
    <p:extLst>
      <p:ext uri="{BB962C8B-B14F-4D97-AF65-F5344CB8AC3E}">
        <p14:creationId xmlns:p14="http://schemas.microsoft.com/office/powerpoint/2010/main" val="937446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Galactosemia </a:t>
            </a:r>
            <a:br>
              <a:rPr lang="en-US" dirty="0" smtClean="0">
                <a:latin typeface="Calibri" panose="020F0502020204030204" pitchFamily="34" charset="0"/>
              </a:rPr>
            </a:br>
            <a:r>
              <a:rPr lang="en-US" dirty="0" smtClean="0">
                <a:latin typeface="Calibri" panose="020F0502020204030204" pitchFamily="34" charset="0"/>
              </a:rPr>
              <a:t>Diagnosis &amp; Treatment</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Diagnosis </a:t>
            </a:r>
            <a:r>
              <a:rPr lang="en-US" sz="2400" dirty="0" smtClean="0">
                <a:latin typeface="Calibri" panose="020F0502020204030204" pitchFamily="34" charset="0"/>
              </a:rPr>
              <a:t>– High levels of galactose in the urine and blood</a:t>
            </a:r>
          </a:p>
          <a:p>
            <a:r>
              <a:rPr lang="en-US" sz="2400" b="1" dirty="0" smtClean="0">
                <a:latin typeface="Calibri" panose="020F0502020204030204" pitchFamily="34" charset="0"/>
              </a:rPr>
              <a:t>Treatment</a:t>
            </a:r>
            <a:r>
              <a:rPr lang="en-US" sz="2400" dirty="0" smtClean="0">
                <a:latin typeface="Calibri" panose="020F0502020204030204" pitchFamily="34" charset="0"/>
              </a:rPr>
              <a:t> – Eliminate lactose and galactose from the diet. In breastfeeding infants, stop breastfeeding and replace with soy based formula</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71</a:t>
            </a:fld>
            <a:endParaRPr lang="en-US"/>
          </a:p>
        </p:txBody>
      </p:sp>
    </p:spTree>
    <p:extLst>
      <p:ext uri="{BB962C8B-B14F-4D97-AF65-F5344CB8AC3E}">
        <p14:creationId xmlns:p14="http://schemas.microsoft.com/office/powerpoint/2010/main" val="37134086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Phenylketonuria</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Phenylalanine is one of the essential amino acid</a:t>
            </a:r>
          </a:p>
          <a:p>
            <a:r>
              <a:rPr lang="en-US" sz="2400" dirty="0" smtClean="0">
                <a:latin typeface="Calibri" panose="020F0502020204030204" pitchFamily="34" charset="0"/>
              </a:rPr>
              <a:t>In phenylketonuria, there is deficiency of the enzyme phenylalanine hydroxylase (PAH).</a:t>
            </a:r>
          </a:p>
          <a:p>
            <a:r>
              <a:rPr lang="en-US" sz="2400" dirty="0" smtClean="0">
                <a:latin typeface="Calibri" panose="020F0502020204030204" pitchFamily="34" charset="0"/>
              </a:rPr>
              <a:t>PAH normally breaks down any excess phenylalanine from the diet.</a:t>
            </a:r>
          </a:p>
          <a:p>
            <a:r>
              <a:rPr lang="en-US" sz="2400" dirty="0" smtClean="0">
                <a:latin typeface="Calibri" panose="020F0502020204030204" pitchFamily="34" charset="0"/>
              </a:rPr>
              <a:t>In patients with PKU, there is buildup of phenylalanine in the blood and brain leading to toxic effects.</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72</a:t>
            </a:fld>
            <a:endParaRPr lang="en-US"/>
          </a:p>
        </p:txBody>
      </p:sp>
    </p:spTree>
    <p:extLst>
      <p:ext uri="{BB962C8B-B14F-4D97-AF65-F5344CB8AC3E}">
        <p14:creationId xmlns:p14="http://schemas.microsoft.com/office/powerpoint/2010/main" val="19236233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Phenylketonuria</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With time, there is toxic accumulation of phenylalanine leading to seizures, hypopigmentation and a musty odor to the urine &amp; sweat</a:t>
            </a:r>
          </a:p>
          <a:p>
            <a:r>
              <a:rPr lang="en-US" sz="2400" dirty="0" smtClean="0">
                <a:latin typeface="Calibri" panose="020F0502020204030204" pitchFamily="34" charset="0"/>
              </a:rPr>
              <a:t>The musty odor is due to the oxidation of phenylalanine to phenyl acetate</a:t>
            </a:r>
          </a:p>
          <a:p>
            <a:r>
              <a:rPr lang="en-US" sz="2400" dirty="0" smtClean="0">
                <a:latin typeface="Calibri" panose="020F0502020204030204" pitchFamily="34" charset="0"/>
              </a:rPr>
              <a:t>Untreated children, develop delayed developmental milestones, microcephaly, EEG abnormalities, learning disabilities</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73</a:t>
            </a:fld>
            <a:endParaRPr lang="en-US"/>
          </a:p>
        </p:txBody>
      </p:sp>
    </p:spTree>
    <p:extLst>
      <p:ext uri="{BB962C8B-B14F-4D97-AF65-F5344CB8AC3E}">
        <p14:creationId xmlns:p14="http://schemas.microsoft.com/office/powerpoint/2010/main" val="1526742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Phenylketonuria</a:t>
            </a:r>
            <a:br>
              <a:rPr lang="en-US" dirty="0">
                <a:latin typeface="Calibri" panose="020F0502020204030204" pitchFamily="34" charset="0"/>
              </a:rPr>
            </a:br>
            <a:r>
              <a:rPr lang="en-US" dirty="0" smtClean="0">
                <a:latin typeface="Calibri" panose="020F0502020204030204" pitchFamily="34" charset="0"/>
              </a:rPr>
              <a:t>Treatment</a:t>
            </a: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Diagnosis</a:t>
            </a:r>
            <a:r>
              <a:rPr lang="en-US" sz="2400" dirty="0" smtClean="0">
                <a:latin typeface="Calibri" panose="020F0502020204030204" pitchFamily="34" charset="0"/>
              </a:rPr>
              <a:t> - Measure the phenylalanine levels in the blood. If levels are high, repeat second time to confirm the diagnosis.</a:t>
            </a:r>
          </a:p>
          <a:p>
            <a:r>
              <a:rPr lang="en-US" sz="2400" b="1" dirty="0" smtClean="0">
                <a:latin typeface="Calibri" panose="020F0502020204030204" pitchFamily="34" charset="0"/>
              </a:rPr>
              <a:t>Treatment</a:t>
            </a:r>
            <a:r>
              <a:rPr lang="en-US" sz="2400" dirty="0" smtClean="0">
                <a:latin typeface="Calibri" panose="020F0502020204030204" pitchFamily="34" charset="0"/>
              </a:rPr>
              <a:t> - Since phenylalanine is an essential amino acid, it cannot be completely stopped in the diet.</a:t>
            </a:r>
          </a:p>
          <a:p>
            <a:r>
              <a:rPr lang="en-US" sz="2400" dirty="0" smtClean="0">
                <a:latin typeface="Calibri" panose="020F0502020204030204" pitchFamily="34" charset="0"/>
              </a:rPr>
              <a:t>The diet should contain low amounts of phenylalanine for optimal brain development</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74</a:t>
            </a:fld>
            <a:endParaRPr lang="en-US"/>
          </a:p>
        </p:txBody>
      </p:sp>
    </p:spTree>
    <p:extLst>
      <p:ext uri="{BB962C8B-B14F-4D97-AF65-F5344CB8AC3E}">
        <p14:creationId xmlns:p14="http://schemas.microsoft.com/office/powerpoint/2010/main" val="3354328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alibri" panose="020F0502020204030204" pitchFamily="34" charset="0"/>
              </a:rPr>
              <a:t>Glycine Encephalopathy</a:t>
            </a:r>
            <a:br>
              <a:rPr lang="en-US" dirty="0" smtClean="0">
                <a:latin typeface="Calibri" panose="020F0502020204030204" pitchFamily="34" charset="0"/>
              </a:rPr>
            </a:br>
            <a:r>
              <a:rPr lang="en-US" dirty="0" smtClean="0">
                <a:latin typeface="Calibri" panose="020F0502020204030204" pitchFamily="34" charset="0"/>
              </a:rPr>
              <a:t>Etiology</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Glycine is normally broken down to ammonia and carbon dioxide by the GCS (Glycine cleavage system) enzyme complex</a:t>
            </a:r>
          </a:p>
          <a:p>
            <a:r>
              <a:rPr lang="en-US" sz="2400" dirty="0" smtClean="0">
                <a:latin typeface="Calibri" panose="020F0502020204030204" pitchFamily="34" charset="0"/>
              </a:rPr>
              <a:t>Defects in the GCS enzyme complex leads to increase in glycine concentrations in the blood plasma and CSF</a:t>
            </a:r>
          </a:p>
          <a:p>
            <a:endParaRPr lang="en-US" sz="2400"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75</a:t>
            </a:fld>
            <a:endParaRPr lang="en-US"/>
          </a:p>
        </p:txBody>
      </p:sp>
    </p:spTree>
    <p:extLst>
      <p:ext uri="{BB962C8B-B14F-4D97-AF65-F5344CB8AC3E}">
        <p14:creationId xmlns:p14="http://schemas.microsoft.com/office/powerpoint/2010/main" val="33619563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alibri" panose="020F0502020204030204" pitchFamily="34" charset="0"/>
              </a:rPr>
              <a:t>Glycine Encephalopathy</a:t>
            </a:r>
            <a:br>
              <a:rPr lang="en-US" dirty="0" smtClean="0">
                <a:latin typeface="Calibri" panose="020F0502020204030204" pitchFamily="34" charset="0"/>
              </a:rPr>
            </a:br>
            <a:r>
              <a:rPr lang="en-US" dirty="0" smtClean="0">
                <a:latin typeface="Calibri" panose="020F0502020204030204" pitchFamily="34" charset="0"/>
              </a:rPr>
              <a:t>Clinical Features, Diagnosis &amp; Treatment</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Clinical Features </a:t>
            </a:r>
            <a:r>
              <a:rPr lang="en-US" sz="2400" dirty="0" smtClean="0">
                <a:latin typeface="Calibri" panose="020F0502020204030204" pitchFamily="34" charset="0"/>
              </a:rPr>
              <a:t>- Mental retardation, hypotonia, apneic seizures, brain malformations</a:t>
            </a:r>
          </a:p>
          <a:p>
            <a:r>
              <a:rPr lang="en-US" sz="2400" b="1" dirty="0" smtClean="0">
                <a:latin typeface="Calibri" panose="020F0502020204030204" pitchFamily="34" charset="0"/>
              </a:rPr>
              <a:t>Diagnosis</a:t>
            </a:r>
            <a:r>
              <a:rPr lang="en-US" sz="2400" dirty="0" smtClean="0">
                <a:latin typeface="Calibri" panose="020F0502020204030204" pitchFamily="34" charset="0"/>
              </a:rPr>
              <a:t> – Elevated glycine concentrations in the CSF and blood. Confirm by measuring the GCS enzyme activity in the liver</a:t>
            </a:r>
          </a:p>
          <a:p>
            <a:r>
              <a:rPr lang="en-US" sz="2400" b="1" dirty="0" smtClean="0">
                <a:latin typeface="Calibri" panose="020F0502020204030204" pitchFamily="34" charset="0"/>
              </a:rPr>
              <a:t>Treatment</a:t>
            </a:r>
            <a:r>
              <a:rPr lang="en-US" sz="2400" dirty="0" smtClean="0">
                <a:latin typeface="Calibri" panose="020F0502020204030204" pitchFamily="34" charset="0"/>
              </a:rPr>
              <a:t> is supportive. Control seizures, GERD and continue physiotherapy</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76</a:t>
            </a:fld>
            <a:endParaRPr lang="en-US"/>
          </a:p>
        </p:txBody>
      </p:sp>
    </p:spTree>
    <p:extLst>
      <p:ext uri="{BB962C8B-B14F-4D97-AF65-F5344CB8AC3E}">
        <p14:creationId xmlns:p14="http://schemas.microsoft.com/office/powerpoint/2010/main" val="37017946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Maple Syrup Urine Disease</a:t>
            </a:r>
            <a:br>
              <a:rPr lang="en-US" dirty="0">
                <a:latin typeface="Calibri" panose="020F0502020204030204" pitchFamily="34" charset="0"/>
              </a:rPr>
            </a:br>
            <a:r>
              <a:rPr lang="en-US" dirty="0" smtClean="0">
                <a:latin typeface="Calibri" panose="020F0502020204030204" pitchFamily="34" charset="0"/>
              </a:rPr>
              <a:t>Etiology</a:t>
            </a:r>
            <a:endParaRPr lang="en-US" dirty="0"/>
          </a:p>
        </p:txBody>
      </p:sp>
      <p:sp>
        <p:nvSpPr>
          <p:cNvPr id="3" name="Content Placeholder 2"/>
          <p:cNvSpPr>
            <a:spLocks noGrp="1"/>
          </p:cNvSpPr>
          <p:nvPr>
            <p:ph idx="1"/>
          </p:nvPr>
        </p:nvSpPr>
        <p:spPr>
          <a:xfrm>
            <a:off x="2478796" y="2133600"/>
            <a:ext cx="9025816" cy="3777622"/>
          </a:xfrm>
        </p:spPr>
        <p:txBody>
          <a:bodyPr>
            <a:normAutofit/>
          </a:bodyPr>
          <a:lstStyle/>
          <a:p>
            <a:r>
              <a:rPr lang="en-US" sz="2400" dirty="0" smtClean="0">
                <a:latin typeface="Calibri" panose="020F0502020204030204" pitchFamily="34" charset="0"/>
              </a:rPr>
              <a:t>It results from the deficiency of the enzyme responsible for the breakdown of the branched chain amino acids (leucine, isoleucine, valine)</a:t>
            </a:r>
          </a:p>
          <a:p>
            <a:r>
              <a:rPr lang="en-US" sz="2400" dirty="0" smtClean="0">
                <a:latin typeface="Calibri" panose="020F0502020204030204" pitchFamily="34" charset="0"/>
              </a:rPr>
              <a:t>Enzyme deficient is called Branched Chain Alpha Keto Acid Dehydrogenase Complex (BCKDC)</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77</a:t>
            </a:fld>
            <a:endParaRPr lang="en-US"/>
          </a:p>
        </p:txBody>
      </p:sp>
    </p:spTree>
    <p:extLst>
      <p:ext uri="{BB962C8B-B14F-4D97-AF65-F5344CB8AC3E}">
        <p14:creationId xmlns:p14="http://schemas.microsoft.com/office/powerpoint/2010/main" val="41908508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Maple Syrup Urine Disease</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a:xfrm>
            <a:off x="4307594" y="2133600"/>
            <a:ext cx="7197017" cy="3777622"/>
          </a:xfrm>
        </p:spPr>
        <p:txBody>
          <a:bodyPr/>
          <a:lstStyle/>
          <a:p>
            <a:r>
              <a:rPr lang="en-US" sz="2400" dirty="0" smtClean="0">
                <a:latin typeface="Calibri" panose="020F0502020204030204" pitchFamily="34" charset="0"/>
              </a:rPr>
              <a:t>Urine smelling of Maple Syrup (due to the metabolite sotolon)</a:t>
            </a:r>
          </a:p>
          <a:p>
            <a:r>
              <a:rPr lang="en-US" sz="2400" dirty="0" smtClean="0">
                <a:latin typeface="Calibri" panose="020F0502020204030204" pitchFamily="34" charset="0"/>
              </a:rPr>
              <a:t>Anorexia, vomiting, hypoglycemia, dehydration</a:t>
            </a:r>
          </a:p>
          <a:p>
            <a:r>
              <a:rPr lang="en-US" sz="2400" dirty="0" smtClean="0">
                <a:latin typeface="Calibri" panose="020F0502020204030204" pitchFamily="34" charset="0"/>
              </a:rPr>
              <a:t>Seizures, neurological decline, cerebral edema and coma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724" y="1905000"/>
            <a:ext cx="2476500" cy="3810000"/>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78</a:t>
            </a:fld>
            <a:endParaRPr lang="en-US"/>
          </a:p>
        </p:txBody>
      </p:sp>
    </p:spTree>
    <p:extLst>
      <p:ext uri="{BB962C8B-B14F-4D97-AF65-F5344CB8AC3E}">
        <p14:creationId xmlns:p14="http://schemas.microsoft.com/office/powerpoint/2010/main" val="12989813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Maple Syrup Urine Disease</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a:xfrm>
            <a:off x="4274544" y="2143436"/>
            <a:ext cx="7230067" cy="3777622"/>
          </a:xfrm>
        </p:spPr>
        <p:txBody>
          <a:bodyPr>
            <a:normAutofit/>
          </a:bodyPr>
          <a:lstStyle/>
          <a:p>
            <a:r>
              <a:rPr lang="en-US" sz="2400" b="1" dirty="0" smtClean="0">
                <a:latin typeface="Calibri" panose="020F0502020204030204" pitchFamily="34" charset="0"/>
              </a:rPr>
              <a:t>Diagnosis</a:t>
            </a:r>
            <a:r>
              <a:rPr lang="en-US" sz="2400" dirty="0" smtClean="0">
                <a:latin typeface="Calibri" panose="020F0502020204030204" pitchFamily="34" charset="0"/>
              </a:rPr>
              <a:t> – Determination of elevated branched chain amino acids in the blood. Elevated Keto-acids in the urine</a:t>
            </a:r>
          </a:p>
          <a:p>
            <a:r>
              <a:rPr lang="en-US" sz="2400" b="1" dirty="0" smtClean="0">
                <a:latin typeface="Calibri" panose="020F0502020204030204" pitchFamily="34" charset="0"/>
              </a:rPr>
              <a:t>Treatment</a:t>
            </a:r>
            <a:r>
              <a:rPr lang="en-US" sz="2400" dirty="0" smtClean="0">
                <a:latin typeface="Calibri" panose="020F0502020204030204" pitchFamily="34" charset="0"/>
              </a:rPr>
              <a:t> - Restricted intake of branched chain amino acids.</a:t>
            </a:r>
          </a:p>
          <a:p>
            <a:r>
              <a:rPr lang="en-US" sz="2400" dirty="0" smtClean="0">
                <a:latin typeface="Calibri" panose="020F0502020204030204" pitchFamily="34" charset="0"/>
              </a:rPr>
              <a:t>Some patients improve with high dose thiamine</a:t>
            </a:r>
            <a:endParaRPr lang="en-US" sz="24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599" y="1905000"/>
            <a:ext cx="2692652" cy="3678486"/>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79</a:t>
            </a:fld>
            <a:endParaRPr lang="en-US"/>
          </a:p>
        </p:txBody>
      </p:sp>
    </p:spTree>
    <p:extLst>
      <p:ext uri="{BB962C8B-B14F-4D97-AF65-F5344CB8AC3E}">
        <p14:creationId xmlns:p14="http://schemas.microsoft.com/office/powerpoint/2010/main" val="829898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Glucose Transporter Type 1 Deficiency</a:t>
            </a:r>
            <a:br>
              <a:rPr lang="en-US" dirty="0">
                <a:latin typeface="Calibri" panose="020F0502020204030204" pitchFamily="34" charset="0"/>
              </a:rPr>
            </a:br>
            <a:r>
              <a:rPr lang="en-US" dirty="0" smtClean="0">
                <a:latin typeface="Calibri" panose="020F0502020204030204" pitchFamily="34" charset="0"/>
              </a:rPr>
              <a:t>Treatment</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Two Approaches</a:t>
            </a:r>
          </a:p>
          <a:p>
            <a:pPr marL="0" indent="0">
              <a:buNone/>
            </a:pPr>
            <a:r>
              <a:rPr lang="en-US" sz="2400" b="1" dirty="0" smtClean="0">
                <a:latin typeface="Calibri" panose="020F0502020204030204" pitchFamily="34" charset="0"/>
              </a:rPr>
              <a:t>1) Provide a carbohydrate rich diet</a:t>
            </a:r>
          </a:p>
          <a:p>
            <a:pPr marL="0" indent="0">
              <a:buNone/>
            </a:pPr>
            <a:r>
              <a:rPr lang="en-US" sz="2400" dirty="0" smtClean="0">
                <a:latin typeface="Calibri" panose="020F0502020204030204" pitchFamily="34" charset="0"/>
              </a:rPr>
              <a:t>The idea is to increase the glucose concentration gradient across the blood brain barrier</a:t>
            </a:r>
            <a:endParaRPr lang="en-US" sz="2400" dirty="0">
              <a:latin typeface="Calibri" panose="020F0502020204030204" pitchFamily="34" charset="0"/>
            </a:endParaRPr>
          </a:p>
          <a:p>
            <a:pPr marL="0" indent="0">
              <a:buNone/>
            </a:pPr>
            <a:r>
              <a:rPr lang="en-US" sz="2400" b="1" dirty="0" smtClean="0">
                <a:latin typeface="Calibri" panose="020F0502020204030204" pitchFamily="34" charset="0"/>
              </a:rPr>
              <a:t>2) Provide a ketogenic rich diet (very low carbohydrate diet)</a:t>
            </a:r>
          </a:p>
          <a:p>
            <a:pPr marL="0" indent="0">
              <a:buNone/>
            </a:pPr>
            <a:r>
              <a:rPr lang="en-US" sz="2400" dirty="0" smtClean="0">
                <a:latin typeface="Calibri" panose="020F0502020204030204" pitchFamily="34" charset="0"/>
              </a:rPr>
              <a:t>The idea is that the brain can readily import and consume the circulating ketone bodies and use them as a source of energy.</a:t>
            </a:r>
          </a:p>
          <a:p>
            <a:pPr marL="0" indent="0">
              <a:buNone/>
            </a:pPr>
            <a:r>
              <a:rPr lang="en-US" sz="2400" dirty="0" smtClean="0">
                <a:latin typeface="Calibri" panose="020F0502020204030204" pitchFamily="34" charset="0"/>
              </a:rPr>
              <a:t>Ketones also suppress seizures.</a:t>
            </a:r>
          </a:p>
        </p:txBody>
      </p:sp>
      <p:sp>
        <p:nvSpPr>
          <p:cNvPr id="4" name="Slide Number Placeholder 3"/>
          <p:cNvSpPr>
            <a:spLocks noGrp="1"/>
          </p:cNvSpPr>
          <p:nvPr>
            <p:ph type="sldNum" sz="quarter" idx="12"/>
          </p:nvPr>
        </p:nvSpPr>
        <p:spPr/>
        <p:txBody>
          <a:bodyPr/>
          <a:lstStyle/>
          <a:p>
            <a:fld id="{28284D2C-8224-4A0C-99F3-ED2D38F528EA}" type="slidenum">
              <a:rPr lang="en-US" smtClean="0"/>
              <a:t>8</a:t>
            </a:fld>
            <a:endParaRPr lang="en-US"/>
          </a:p>
        </p:txBody>
      </p:sp>
    </p:spTree>
    <p:extLst>
      <p:ext uri="{BB962C8B-B14F-4D97-AF65-F5344CB8AC3E}">
        <p14:creationId xmlns:p14="http://schemas.microsoft.com/office/powerpoint/2010/main" val="19951010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rPr>
              <a:t>Lesch–Nyhan </a:t>
            </a:r>
            <a:r>
              <a:rPr lang="en-US" dirty="0" smtClean="0">
                <a:latin typeface="Calibri" panose="020F0502020204030204" pitchFamily="34" charset="0"/>
              </a:rPr>
              <a:t>syndrome</a:t>
            </a:r>
            <a:br>
              <a:rPr lang="en-US" dirty="0" smtClean="0">
                <a:latin typeface="Calibri" panose="020F0502020204030204" pitchFamily="34" charset="0"/>
              </a:rPr>
            </a:br>
            <a:r>
              <a:rPr lang="en-US" dirty="0" smtClean="0">
                <a:latin typeface="Calibri" panose="020F0502020204030204" pitchFamily="34" charset="0"/>
              </a:rPr>
              <a:t>Etiology</a:t>
            </a: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p:txBody>
      </p:sp>
      <p:sp>
        <p:nvSpPr>
          <p:cNvPr id="3" name="Content Placeholder 2"/>
          <p:cNvSpPr>
            <a:spLocks noGrp="1"/>
          </p:cNvSpPr>
          <p:nvPr>
            <p:ph idx="1"/>
          </p:nvPr>
        </p:nvSpPr>
        <p:spPr>
          <a:xfrm>
            <a:off x="7149946" y="2133600"/>
            <a:ext cx="4354665" cy="3777622"/>
          </a:xfrm>
        </p:spPr>
        <p:txBody>
          <a:bodyPr>
            <a:normAutofit/>
          </a:bodyPr>
          <a:lstStyle/>
          <a:p>
            <a:r>
              <a:rPr lang="en-US" sz="2400" dirty="0" smtClean="0">
                <a:latin typeface="Calibri" panose="020F0502020204030204" pitchFamily="34" charset="0"/>
              </a:rPr>
              <a:t>HGPRT is responsible for the salvage of purines (from the breakdown of DNA)</a:t>
            </a:r>
          </a:p>
          <a:p>
            <a:r>
              <a:rPr lang="en-US" sz="2400" dirty="0" smtClean="0">
                <a:latin typeface="Calibri" panose="020F0502020204030204" pitchFamily="34" charset="0"/>
              </a:rPr>
              <a:t>Deficiency of the enzyme HGPRT results in elevated uric acid in all the body fluids</a:t>
            </a:r>
            <a:endParaRPr lang="en-US" sz="2400" dirty="0">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956" y="1905000"/>
            <a:ext cx="5705475" cy="2028825"/>
          </a:xfrm>
          <a:prstGeom prst="rect">
            <a:avLst/>
          </a:prstGeom>
        </p:spPr>
      </p:pic>
      <p:sp>
        <p:nvSpPr>
          <p:cNvPr id="4" name="Slide Number Placeholder 3"/>
          <p:cNvSpPr>
            <a:spLocks noGrp="1"/>
          </p:cNvSpPr>
          <p:nvPr>
            <p:ph type="sldNum" sz="quarter" idx="12"/>
          </p:nvPr>
        </p:nvSpPr>
        <p:spPr/>
        <p:txBody>
          <a:bodyPr/>
          <a:lstStyle/>
          <a:p>
            <a:fld id="{28284D2C-8224-4A0C-99F3-ED2D38F528EA}" type="slidenum">
              <a:rPr lang="en-US" smtClean="0"/>
              <a:t>80</a:t>
            </a:fld>
            <a:endParaRPr lang="en-US"/>
          </a:p>
        </p:txBody>
      </p:sp>
    </p:spTree>
    <p:extLst>
      <p:ext uri="{BB962C8B-B14F-4D97-AF65-F5344CB8AC3E}">
        <p14:creationId xmlns:p14="http://schemas.microsoft.com/office/powerpoint/2010/main" val="36845376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rPr>
              <a:t>Lesch–Nyhan syndrome</a:t>
            </a:r>
            <a:br>
              <a:rPr lang="en-US" dirty="0">
                <a:latin typeface="Calibri" panose="020F0502020204030204" pitchFamily="34" charset="0"/>
              </a:rPr>
            </a:br>
            <a:r>
              <a:rPr lang="en-US" dirty="0" smtClean="0">
                <a:latin typeface="Calibri" panose="020F0502020204030204" pitchFamily="34" charset="0"/>
              </a:rPr>
              <a:t>Clinical Features</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3" name="Content Placeholder 2"/>
          <p:cNvSpPr>
            <a:spLocks noGrp="1"/>
          </p:cNvSpPr>
          <p:nvPr>
            <p:ph idx="1"/>
          </p:nvPr>
        </p:nvSpPr>
        <p:spPr>
          <a:xfrm>
            <a:off x="5728770" y="2133600"/>
            <a:ext cx="5775841" cy="3777622"/>
          </a:xfrm>
        </p:spPr>
        <p:txBody>
          <a:bodyPr/>
          <a:lstStyle/>
          <a:p>
            <a:r>
              <a:rPr lang="en-US" sz="2400" dirty="0" smtClean="0">
                <a:latin typeface="Calibri" panose="020F0502020204030204" pitchFamily="34" charset="0"/>
              </a:rPr>
              <a:t>Irritability, hypotonia and developmental delays</a:t>
            </a:r>
          </a:p>
          <a:p>
            <a:r>
              <a:rPr lang="en-US" sz="2400" dirty="0" smtClean="0">
                <a:latin typeface="Calibri" panose="020F0502020204030204" pitchFamily="34" charset="0"/>
              </a:rPr>
              <a:t>Loss of motor control, spasticity, hyperreflexia, opisthotonus</a:t>
            </a:r>
            <a:endParaRPr lang="en-US" sz="2400" dirty="0">
              <a:latin typeface="Calibri" panose="020F0502020204030204" pitchFamily="34" charset="0"/>
            </a:endParaRPr>
          </a:p>
          <a:p>
            <a:r>
              <a:rPr lang="en-US" sz="2400" dirty="0" smtClean="0">
                <a:latin typeface="Calibri" panose="020F0502020204030204" pitchFamily="34" charset="0"/>
              </a:rPr>
              <a:t>Self injuring behavior (in 85% of the cases)</a:t>
            </a:r>
          </a:p>
          <a:p>
            <a:r>
              <a:rPr lang="en-US" sz="2400" dirty="0" smtClean="0">
                <a:latin typeface="Calibri" panose="020F0502020204030204" pitchFamily="34" charset="0"/>
              </a:rPr>
              <a:t>Swelling &amp; tenderness of the joints (gouty arthritis)</a:t>
            </a:r>
          </a:p>
          <a:p>
            <a:r>
              <a:rPr lang="en-US" sz="2400" dirty="0" smtClean="0">
                <a:latin typeface="Calibri" panose="020F0502020204030204" pitchFamily="34" charset="0"/>
              </a:rPr>
              <a:t>Hematuria &amp; UTI</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084" y="1905000"/>
            <a:ext cx="3554776" cy="2666082"/>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81</a:t>
            </a:fld>
            <a:endParaRPr lang="en-US"/>
          </a:p>
        </p:txBody>
      </p:sp>
    </p:spTree>
    <p:extLst>
      <p:ext uri="{BB962C8B-B14F-4D97-AF65-F5344CB8AC3E}">
        <p14:creationId xmlns:p14="http://schemas.microsoft.com/office/powerpoint/2010/main" val="37129453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rPr>
              <a:t>Lesch–Nyhan syndrome</a:t>
            </a:r>
            <a:br>
              <a:rPr lang="en-US" dirty="0">
                <a:latin typeface="Calibri" panose="020F0502020204030204" pitchFamily="34" charset="0"/>
              </a:rPr>
            </a:br>
            <a:r>
              <a:rPr lang="en-US" dirty="0" smtClean="0">
                <a:latin typeface="Calibri" panose="020F0502020204030204" pitchFamily="34" charset="0"/>
              </a:rPr>
              <a:t>Diagnosis &amp; Treatment</a:t>
            </a:r>
            <a:r>
              <a:rPr lang="en-US" dirty="0">
                <a:latin typeface="Calibri" panose="020F0502020204030204" pitchFamily="34" charset="0"/>
              </a:rPr>
              <a:t/>
            </a:r>
            <a:br>
              <a:rPr lang="en-US" dirty="0">
                <a:latin typeface="Calibri" panose="020F0502020204030204" pitchFamily="34" charset="0"/>
              </a:rPr>
            </a:br>
            <a:endParaRPr lang="en-US" dirty="0"/>
          </a:p>
        </p:txBody>
      </p:sp>
      <p:sp>
        <p:nvSpPr>
          <p:cNvPr id="3" name="Content Placeholder 2"/>
          <p:cNvSpPr>
            <a:spLocks noGrp="1"/>
          </p:cNvSpPr>
          <p:nvPr>
            <p:ph idx="1"/>
          </p:nvPr>
        </p:nvSpPr>
        <p:spPr>
          <a:xfrm>
            <a:off x="6962660" y="2133600"/>
            <a:ext cx="4541952" cy="3777622"/>
          </a:xfrm>
        </p:spPr>
        <p:txBody>
          <a:bodyPr>
            <a:normAutofit lnSpcReduction="10000"/>
          </a:bodyPr>
          <a:lstStyle/>
          <a:p>
            <a:r>
              <a:rPr lang="en-US" sz="2400" b="1" dirty="0" smtClean="0">
                <a:latin typeface="Calibri" panose="020F0502020204030204" pitchFamily="34" charset="0"/>
              </a:rPr>
              <a:t>Diagnosis</a:t>
            </a:r>
            <a:r>
              <a:rPr lang="en-US" sz="2400" dirty="0" smtClean="0">
                <a:latin typeface="Calibri" panose="020F0502020204030204" pitchFamily="34" charset="0"/>
              </a:rPr>
              <a:t> – Uric acid : Creatinine ratio is elevated</a:t>
            </a:r>
          </a:p>
          <a:p>
            <a:r>
              <a:rPr lang="en-US" sz="2400" dirty="0" smtClean="0">
                <a:latin typeface="Calibri" panose="020F0502020204030204" pitchFamily="34" charset="0"/>
              </a:rPr>
              <a:t>Enzyme activity of HGPRT is reduced</a:t>
            </a:r>
          </a:p>
          <a:p>
            <a:r>
              <a:rPr lang="en-US" sz="2400" b="1" dirty="0" smtClean="0">
                <a:latin typeface="Calibri" panose="020F0502020204030204" pitchFamily="34" charset="0"/>
              </a:rPr>
              <a:t>Treatment</a:t>
            </a:r>
            <a:r>
              <a:rPr lang="en-US" sz="2400" dirty="0" smtClean="0">
                <a:latin typeface="Calibri" panose="020F0502020204030204" pitchFamily="34" charset="0"/>
              </a:rPr>
              <a:t> – Symptomatic. Allopurinol for the gout symptoms (arthritis tophi, kidney stones, nephropathy). Benzodiazepines for the spasticity.</a:t>
            </a:r>
            <a:endParaRPr lang="en-US" sz="24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50" y="2133600"/>
            <a:ext cx="5957921" cy="2482467"/>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82</a:t>
            </a:fld>
            <a:endParaRPr lang="en-US"/>
          </a:p>
        </p:txBody>
      </p:sp>
    </p:spTree>
    <p:extLst>
      <p:ext uri="{BB962C8B-B14F-4D97-AF65-F5344CB8AC3E}">
        <p14:creationId xmlns:p14="http://schemas.microsoft.com/office/powerpoint/2010/main" val="28645434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Pantothenate Kinase Deficiency</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PANK2 gene mutation results in the deficiency of the enzyme Pantothenate kinase</a:t>
            </a:r>
          </a:p>
          <a:p>
            <a:r>
              <a:rPr lang="en-US" sz="2400" dirty="0" smtClean="0">
                <a:latin typeface="Calibri" panose="020F0502020204030204" pitchFamily="34" charset="0"/>
              </a:rPr>
              <a:t>Pantothenate kinase is required for the synthesis of Coenzyme-A</a:t>
            </a:r>
          </a:p>
          <a:p>
            <a:r>
              <a:rPr lang="en-US" sz="2400" dirty="0" smtClean="0">
                <a:latin typeface="Calibri" panose="020F0502020204030204" pitchFamily="34" charset="0"/>
              </a:rPr>
              <a:t>PK deficiency leads to the accumulation of </a:t>
            </a:r>
            <a:r>
              <a:rPr lang="en-US" sz="2400" dirty="0" smtClean="0">
                <a:latin typeface="Calibri" panose="020F0502020204030204" pitchFamily="34" charset="0"/>
              </a:rPr>
              <a:t>N-</a:t>
            </a:r>
            <a:r>
              <a:rPr lang="en-US" sz="2400" dirty="0" err="1" smtClean="0">
                <a:latin typeface="Calibri" panose="020F0502020204030204" pitchFamily="34" charset="0"/>
              </a:rPr>
              <a:t>Pantothenoyl</a:t>
            </a:r>
            <a:r>
              <a:rPr lang="en-US" sz="2400" dirty="0" smtClean="0">
                <a:latin typeface="Calibri" panose="020F0502020204030204" pitchFamily="34" charset="0"/>
              </a:rPr>
              <a:t> </a:t>
            </a:r>
            <a:r>
              <a:rPr lang="en-US" sz="2400" dirty="0" smtClean="0">
                <a:latin typeface="Calibri" panose="020F0502020204030204" pitchFamily="34" charset="0"/>
              </a:rPr>
              <a:t>Cysteine &amp; Pantetheine</a:t>
            </a:r>
          </a:p>
          <a:p>
            <a:r>
              <a:rPr lang="en-US" sz="2400" dirty="0" smtClean="0">
                <a:latin typeface="Calibri" panose="020F0502020204030204" pitchFamily="34" charset="0"/>
              </a:rPr>
              <a:t>These metabolites cause the iron to accumulate in certain parts of the brain</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83</a:t>
            </a:fld>
            <a:endParaRPr lang="en-US"/>
          </a:p>
        </p:txBody>
      </p:sp>
    </p:spTree>
    <p:extLst>
      <p:ext uri="{BB962C8B-B14F-4D97-AF65-F5344CB8AC3E}">
        <p14:creationId xmlns:p14="http://schemas.microsoft.com/office/powerpoint/2010/main" val="34072917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Pantothenate Kinase Deficiency</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Muscle spasm, rigidity and trouble walking that worsens with time</a:t>
            </a:r>
          </a:p>
          <a:p>
            <a:r>
              <a:rPr lang="en-US" sz="2400" dirty="0" smtClean="0">
                <a:latin typeface="Calibri" panose="020F0502020204030204" pitchFamily="34" charset="0"/>
              </a:rPr>
              <a:t>Speech, vision and loss of intellectual function</a:t>
            </a:r>
          </a:p>
          <a:p>
            <a:r>
              <a:rPr lang="en-US" sz="2400" dirty="0" smtClean="0">
                <a:latin typeface="Calibri" panose="020F0502020204030204" pitchFamily="34" charset="0"/>
              </a:rPr>
              <a:t>Psychiatric symptoms like depression may be seen</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84</a:t>
            </a:fld>
            <a:endParaRPr lang="en-US"/>
          </a:p>
        </p:txBody>
      </p:sp>
    </p:spTree>
    <p:extLst>
      <p:ext uri="{BB962C8B-B14F-4D97-AF65-F5344CB8AC3E}">
        <p14:creationId xmlns:p14="http://schemas.microsoft.com/office/powerpoint/2010/main" val="114960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alibri" panose="020F0502020204030204" pitchFamily="34" charset="0"/>
              </a:rPr>
              <a:t>‘Eye of the tiger’ on MRI</a:t>
            </a:r>
            <a:br>
              <a:rPr lang="en-US" dirty="0" smtClean="0">
                <a:latin typeface="Calibri" panose="020F0502020204030204" pitchFamily="34" charset="0"/>
              </a:rPr>
            </a:br>
            <a:r>
              <a:rPr lang="en-US" dirty="0" smtClean="0">
                <a:latin typeface="Calibri" panose="020F0502020204030204" pitchFamily="34" charset="0"/>
              </a:rPr>
              <a:t>(due to the excess iron accumulation in the globus pallidus)</a:t>
            </a:r>
            <a:endParaRPr lang="en-US" dirty="0">
              <a:latin typeface="Calibri" panose="020F050202020403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339" y="2199165"/>
            <a:ext cx="6561429" cy="3680552"/>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720" y="2199165"/>
            <a:ext cx="4907402" cy="3680552"/>
          </a:xfrm>
          <a:prstGeom prst="rect">
            <a:avLst/>
          </a:prstGeom>
        </p:spPr>
      </p:pic>
      <p:sp>
        <p:nvSpPr>
          <p:cNvPr id="3" name="Slide Number Placeholder 2"/>
          <p:cNvSpPr>
            <a:spLocks noGrp="1"/>
          </p:cNvSpPr>
          <p:nvPr>
            <p:ph type="sldNum" sz="quarter" idx="12"/>
          </p:nvPr>
        </p:nvSpPr>
        <p:spPr/>
        <p:txBody>
          <a:bodyPr/>
          <a:lstStyle/>
          <a:p>
            <a:fld id="{28284D2C-8224-4A0C-99F3-ED2D38F528EA}" type="slidenum">
              <a:rPr lang="en-US" smtClean="0"/>
              <a:t>85</a:t>
            </a:fld>
            <a:endParaRPr lang="en-US"/>
          </a:p>
        </p:txBody>
      </p:sp>
    </p:spTree>
    <p:extLst>
      <p:ext uri="{BB962C8B-B14F-4D97-AF65-F5344CB8AC3E}">
        <p14:creationId xmlns:p14="http://schemas.microsoft.com/office/powerpoint/2010/main" val="3157323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Pantothenate Kinase Deficiency</a:t>
            </a:r>
            <a:br>
              <a:rPr lang="en-US" dirty="0">
                <a:latin typeface="Calibri" panose="020F0502020204030204" pitchFamily="34" charset="0"/>
              </a:rPr>
            </a:br>
            <a:r>
              <a:rPr lang="en-US" dirty="0" smtClean="0">
                <a:latin typeface="Calibri" panose="020F0502020204030204" pitchFamily="34" charset="0"/>
              </a:rPr>
              <a:t>Treatment</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Symptomatic.</a:t>
            </a:r>
          </a:p>
          <a:p>
            <a:r>
              <a:rPr lang="en-US" sz="2400" dirty="0" smtClean="0">
                <a:latin typeface="Calibri" panose="020F0502020204030204" pitchFamily="34" charset="0"/>
              </a:rPr>
              <a:t>Multivitamins, antioxidants and coenzyme-q supplements</a:t>
            </a:r>
          </a:p>
          <a:p>
            <a:r>
              <a:rPr lang="en-US" sz="2400" dirty="0" smtClean="0">
                <a:latin typeface="Calibri" panose="020F0502020204030204" pitchFamily="34" charset="0"/>
              </a:rPr>
              <a:t>Current research with high dose Pantothenate shows some promise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86</a:t>
            </a:fld>
            <a:endParaRPr lang="en-US"/>
          </a:p>
        </p:txBody>
      </p:sp>
    </p:spTree>
    <p:extLst>
      <p:ext uri="{BB962C8B-B14F-4D97-AF65-F5344CB8AC3E}">
        <p14:creationId xmlns:p14="http://schemas.microsoft.com/office/powerpoint/2010/main" val="42457182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Cerebrotendinous Xanthomas</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Autosomal recessive disorder associated with the mutation in the CYP27A1 gene resulting in the 27-hydroxylase deficiency</a:t>
            </a:r>
          </a:p>
          <a:p>
            <a:r>
              <a:rPr lang="en-US" sz="2400" dirty="0" smtClean="0">
                <a:latin typeface="Calibri" panose="020F0502020204030204" pitchFamily="34" charset="0"/>
              </a:rPr>
              <a:t>Leads to accumulation of cholesterol and bile acid precursors</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87</a:t>
            </a:fld>
            <a:endParaRPr lang="en-US"/>
          </a:p>
        </p:txBody>
      </p:sp>
    </p:spTree>
    <p:extLst>
      <p:ext uri="{BB962C8B-B14F-4D97-AF65-F5344CB8AC3E}">
        <p14:creationId xmlns:p14="http://schemas.microsoft.com/office/powerpoint/2010/main" val="30643355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Cerebrotendinous Xanthomas</a:t>
            </a:r>
            <a:br>
              <a:rPr lang="en-US" dirty="0">
                <a:latin typeface="Calibri" panose="020F0502020204030204" pitchFamily="34" charset="0"/>
              </a:rPr>
            </a:br>
            <a:r>
              <a:rPr lang="en-US" dirty="0" smtClean="0">
                <a:latin typeface="Calibri" panose="020F0502020204030204" pitchFamily="34" charset="0"/>
              </a:rPr>
              <a:t>Clinical Features</a:t>
            </a:r>
            <a:endParaRPr lang="en-US" dirty="0"/>
          </a:p>
        </p:txBody>
      </p:sp>
      <p:sp>
        <p:nvSpPr>
          <p:cNvPr id="3" name="Content Placeholder 2"/>
          <p:cNvSpPr>
            <a:spLocks noGrp="1"/>
          </p:cNvSpPr>
          <p:nvPr>
            <p:ph idx="1"/>
          </p:nvPr>
        </p:nvSpPr>
        <p:spPr>
          <a:xfrm>
            <a:off x="6312664" y="2133600"/>
            <a:ext cx="5191947" cy="3777622"/>
          </a:xfrm>
        </p:spPr>
        <p:txBody>
          <a:bodyPr>
            <a:normAutofit/>
          </a:bodyPr>
          <a:lstStyle/>
          <a:p>
            <a:r>
              <a:rPr lang="en-US" sz="2400" dirty="0" smtClean="0">
                <a:latin typeface="Calibri" panose="020F0502020204030204" pitchFamily="34" charset="0"/>
              </a:rPr>
              <a:t>Progressive cerebellar ataxia</a:t>
            </a:r>
          </a:p>
          <a:p>
            <a:r>
              <a:rPr lang="en-US" sz="2400" dirty="0" smtClean="0">
                <a:latin typeface="Calibri" panose="020F0502020204030204" pitchFamily="34" charset="0"/>
              </a:rPr>
              <a:t>Juvenile cataracts</a:t>
            </a:r>
          </a:p>
          <a:p>
            <a:r>
              <a:rPr lang="en-US" sz="2400" dirty="0" smtClean="0">
                <a:latin typeface="Calibri" panose="020F0502020204030204" pitchFamily="34" charset="0"/>
              </a:rPr>
              <a:t>Xanthomas (deposition of yellowish lipid rich material) on the tendons</a:t>
            </a:r>
            <a:endParaRPr lang="en-US" sz="24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603" y="1905000"/>
            <a:ext cx="4286250" cy="3409950"/>
          </a:xfrm>
          <a:prstGeom prst="rect">
            <a:avLst/>
          </a:prstGeom>
        </p:spPr>
      </p:pic>
      <p:sp>
        <p:nvSpPr>
          <p:cNvPr id="5" name="Slide Number Placeholder 4"/>
          <p:cNvSpPr>
            <a:spLocks noGrp="1"/>
          </p:cNvSpPr>
          <p:nvPr>
            <p:ph type="sldNum" sz="quarter" idx="12"/>
          </p:nvPr>
        </p:nvSpPr>
        <p:spPr/>
        <p:txBody>
          <a:bodyPr/>
          <a:lstStyle/>
          <a:p>
            <a:fld id="{28284D2C-8224-4A0C-99F3-ED2D38F528EA}" type="slidenum">
              <a:rPr lang="en-US" smtClean="0"/>
              <a:t>88</a:t>
            </a:fld>
            <a:endParaRPr lang="en-US"/>
          </a:p>
        </p:txBody>
      </p:sp>
    </p:spTree>
    <p:extLst>
      <p:ext uri="{BB962C8B-B14F-4D97-AF65-F5344CB8AC3E}">
        <p14:creationId xmlns:p14="http://schemas.microsoft.com/office/powerpoint/2010/main" val="17653830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307" y="216486"/>
            <a:ext cx="8911687" cy="1280890"/>
          </a:xfrm>
        </p:spPr>
        <p:txBody>
          <a:bodyPr>
            <a:normAutofit fontScale="90000"/>
          </a:bodyPr>
          <a:lstStyle/>
          <a:p>
            <a:pPr algn="ctr"/>
            <a:r>
              <a:rPr lang="en-US" dirty="0">
                <a:latin typeface="Calibri" panose="020F0502020204030204" pitchFamily="34" charset="0"/>
              </a:rPr>
              <a:t>Cerebrotendinous </a:t>
            </a:r>
            <a:r>
              <a:rPr lang="en-US" dirty="0" smtClean="0">
                <a:latin typeface="Calibri" panose="020F0502020204030204" pitchFamily="34" charset="0"/>
              </a:rPr>
              <a:t>Xanthomas MRI showing </a:t>
            </a:r>
            <a:r>
              <a:rPr lang="en-US" dirty="0">
                <a:latin typeface="Calibri" panose="020F0502020204030204" pitchFamily="34" charset="0"/>
              </a:rPr>
              <a:t>C</a:t>
            </a:r>
            <a:r>
              <a:rPr lang="en-US" dirty="0" smtClean="0">
                <a:latin typeface="Calibri" panose="020F0502020204030204" pitchFamily="34" charset="0"/>
              </a:rPr>
              <a:t>erebellar </a:t>
            </a:r>
            <a:r>
              <a:rPr lang="en-US" dirty="0" smtClean="0">
                <a:latin typeface="Calibri" panose="020F0502020204030204" pitchFamily="34" charset="0"/>
              </a:rPr>
              <a:t>atrophy</a:t>
            </a:r>
            <a:r>
              <a:rPr lang="en-US" dirty="0">
                <a:latin typeface="Calibri" panose="020F0502020204030204" pitchFamily="34" charset="0"/>
              </a:rPr>
              <a:t/>
            </a:r>
            <a:br>
              <a:rPr lang="en-US" dirty="0">
                <a:latin typeface="Calibri" panose="020F0502020204030204" pitchFamily="34" charset="0"/>
              </a:rPr>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684" y="1264554"/>
            <a:ext cx="6362757" cy="500404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441" y="1264554"/>
            <a:ext cx="4839553" cy="4298964"/>
          </a:xfrm>
          <a:prstGeom prst="rect">
            <a:avLst/>
          </a:prstGeom>
        </p:spPr>
      </p:pic>
      <p:sp>
        <p:nvSpPr>
          <p:cNvPr id="3" name="Slide Number Placeholder 2"/>
          <p:cNvSpPr>
            <a:spLocks noGrp="1"/>
          </p:cNvSpPr>
          <p:nvPr>
            <p:ph type="sldNum" sz="quarter" idx="12"/>
          </p:nvPr>
        </p:nvSpPr>
        <p:spPr/>
        <p:txBody>
          <a:bodyPr/>
          <a:lstStyle/>
          <a:p>
            <a:fld id="{28284D2C-8224-4A0C-99F3-ED2D38F528EA}" type="slidenum">
              <a:rPr lang="en-US" smtClean="0"/>
              <a:t>89</a:t>
            </a:fld>
            <a:endParaRPr lang="en-US"/>
          </a:p>
        </p:txBody>
      </p:sp>
    </p:spTree>
    <p:extLst>
      <p:ext uri="{BB962C8B-B14F-4D97-AF65-F5344CB8AC3E}">
        <p14:creationId xmlns:p14="http://schemas.microsoft.com/office/powerpoint/2010/main" val="3909641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Menke</a:t>
            </a:r>
            <a:r>
              <a:rPr lang="en-US" dirty="0">
                <a:latin typeface="Calibri" panose="020F0502020204030204" pitchFamily="34" charset="0"/>
              </a:rPr>
              <a:t>s</a:t>
            </a:r>
            <a:r>
              <a:rPr lang="en-US" dirty="0" smtClean="0">
                <a:latin typeface="Calibri" panose="020F0502020204030204" pitchFamily="34" charset="0"/>
              </a:rPr>
              <a:t> Disease</a:t>
            </a:r>
            <a:br>
              <a:rPr lang="en-US" dirty="0" smtClean="0">
                <a:latin typeface="Calibri" panose="020F0502020204030204" pitchFamily="34" charset="0"/>
              </a:rPr>
            </a:br>
            <a:r>
              <a:rPr lang="en-US" dirty="0" smtClean="0">
                <a:latin typeface="Calibri" panose="020F0502020204030204" pitchFamily="34" charset="0"/>
              </a:rPr>
              <a:t>Etiology</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ATP7A &amp; ATP7B are two copper transporting membrane proteins</a:t>
            </a:r>
          </a:p>
          <a:p>
            <a:r>
              <a:rPr lang="en-US" sz="2400" dirty="0" smtClean="0">
                <a:latin typeface="Calibri" panose="020F0502020204030204" pitchFamily="34" charset="0"/>
              </a:rPr>
              <a:t>ATP7A is called Menkes protein and ATP7B is called Wilson protein</a:t>
            </a:r>
          </a:p>
          <a:p>
            <a:r>
              <a:rPr lang="en-US" sz="2400" dirty="0" smtClean="0">
                <a:latin typeface="Calibri" panose="020F0502020204030204" pitchFamily="34" charset="0"/>
              </a:rPr>
              <a:t>ATP7A is expressed in virtually all non hepatic tissues</a:t>
            </a:r>
          </a:p>
          <a:p>
            <a:r>
              <a:rPr lang="en-US" sz="2400" dirty="0" smtClean="0">
                <a:latin typeface="Calibri" panose="020F0502020204030204" pitchFamily="34" charset="0"/>
              </a:rPr>
              <a:t>Both proteins transport copper across the cell membrane using energy from ATP hydrolysis</a:t>
            </a:r>
          </a:p>
          <a:p>
            <a:r>
              <a:rPr lang="en-US" sz="2400" dirty="0" smtClean="0">
                <a:latin typeface="Calibri" panose="020F0502020204030204" pitchFamily="34" charset="0"/>
              </a:rPr>
              <a:t>Mutation in the ATP7A results in progressive copper deficiency and Menkes disease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9</a:t>
            </a:fld>
            <a:endParaRPr lang="en-US"/>
          </a:p>
        </p:txBody>
      </p:sp>
    </p:spTree>
    <p:extLst>
      <p:ext uri="{BB962C8B-B14F-4D97-AF65-F5344CB8AC3E}">
        <p14:creationId xmlns:p14="http://schemas.microsoft.com/office/powerpoint/2010/main" val="35724335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Cerebrotendinous Xanthomas</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Diagnosis </a:t>
            </a:r>
            <a:r>
              <a:rPr lang="en-US" sz="2400" dirty="0" smtClean="0">
                <a:latin typeface="Calibri" panose="020F0502020204030204" pitchFamily="34" charset="0"/>
              </a:rPr>
              <a:t>– Elevated cholestanol levels &amp; decreased cholesterol levels in the plasma</a:t>
            </a:r>
          </a:p>
          <a:p>
            <a:r>
              <a:rPr lang="en-US" sz="2400" dirty="0" smtClean="0">
                <a:latin typeface="Calibri" panose="020F0502020204030204" pitchFamily="34" charset="0"/>
              </a:rPr>
              <a:t>Elevated cholestanol and low CDCA in the bile</a:t>
            </a:r>
          </a:p>
          <a:p>
            <a:r>
              <a:rPr lang="en-US" sz="2400" dirty="0" smtClean="0">
                <a:latin typeface="Calibri" panose="020F0502020204030204" pitchFamily="34" charset="0"/>
              </a:rPr>
              <a:t>Genetic studies to detect the mutation in the CYP2A1 gene</a:t>
            </a:r>
          </a:p>
          <a:p>
            <a:r>
              <a:rPr lang="en-US" sz="2400" b="1" dirty="0" smtClean="0">
                <a:latin typeface="Calibri" panose="020F0502020204030204" pitchFamily="34" charset="0"/>
              </a:rPr>
              <a:t>Treatment</a:t>
            </a:r>
            <a:r>
              <a:rPr lang="en-US" sz="2400" dirty="0" smtClean="0">
                <a:latin typeface="Calibri" panose="020F0502020204030204" pitchFamily="34" charset="0"/>
              </a:rPr>
              <a:t> – Chenodeoxycholic acid (CDCA replacement therapy)</a:t>
            </a:r>
          </a:p>
          <a:p>
            <a:r>
              <a:rPr lang="en-US" sz="2400" dirty="0" smtClean="0">
                <a:latin typeface="Calibri" panose="020F0502020204030204" pitchFamily="34" charset="0"/>
              </a:rPr>
              <a:t>HMG CoA reductase inhibitors (Statins)</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90</a:t>
            </a:fld>
            <a:endParaRPr lang="en-US"/>
          </a:p>
        </p:txBody>
      </p:sp>
    </p:spTree>
    <p:extLst>
      <p:ext uri="{BB962C8B-B14F-4D97-AF65-F5344CB8AC3E}">
        <p14:creationId xmlns:p14="http://schemas.microsoft.com/office/powerpoint/2010/main" val="3492290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Huntington’s Disease</a:t>
            </a:r>
            <a:br>
              <a:rPr lang="en-US" dirty="0" smtClean="0">
                <a:latin typeface="Calibri" panose="020F0502020204030204" pitchFamily="34" charset="0"/>
              </a:rPr>
            </a:br>
            <a:r>
              <a:rPr lang="en-US" dirty="0" smtClean="0">
                <a:latin typeface="Calibri" panose="020F0502020204030204" pitchFamily="34" charset="0"/>
              </a:rPr>
              <a:t>Etiology &amp; Clinical features</a:t>
            </a:r>
            <a:endParaRPr lang="en-US" dirty="0">
              <a:latin typeface="Calibri" panose="020F0502020204030204" pitchFamily="34" charset="0"/>
            </a:endParaRPr>
          </a:p>
        </p:txBody>
      </p:sp>
      <p:sp>
        <p:nvSpPr>
          <p:cNvPr id="3" name="Content Placeholder 2"/>
          <p:cNvSpPr>
            <a:spLocks noGrp="1"/>
          </p:cNvSpPr>
          <p:nvPr>
            <p:ph idx="1"/>
          </p:nvPr>
        </p:nvSpPr>
        <p:spPr>
          <a:xfrm>
            <a:off x="2401677" y="2133600"/>
            <a:ext cx="9320270" cy="3777622"/>
          </a:xfrm>
        </p:spPr>
        <p:txBody>
          <a:bodyPr>
            <a:normAutofit/>
          </a:bodyPr>
          <a:lstStyle/>
          <a:p>
            <a:r>
              <a:rPr lang="en-US" sz="2400" b="1" dirty="0" smtClean="0">
                <a:latin typeface="Calibri" panose="020F0502020204030204" pitchFamily="34" charset="0"/>
              </a:rPr>
              <a:t>Etiology</a:t>
            </a:r>
            <a:r>
              <a:rPr lang="en-US" sz="2400" dirty="0" smtClean="0">
                <a:latin typeface="Calibri" panose="020F0502020204030204" pitchFamily="34" charset="0"/>
              </a:rPr>
              <a:t> - CAG triplet repeat on chromosome 4 (CAG codes for glutamine)</a:t>
            </a:r>
          </a:p>
          <a:p>
            <a:r>
              <a:rPr lang="en-US" sz="2400" dirty="0" smtClean="0">
                <a:latin typeface="Calibri" panose="020F0502020204030204" pitchFamily="34" charset="0"/>
              </a:rPr>
              <a:t>The resultant abnormal protein formed is called huntingtin</a:t>
            </a:r>
          </a:p>
          <a:p>
            <a:r>
              <a:rPr lang="en-US" sz="2400" dirty="0" smtClean="0">
                <a:latin typeface="Calibri" panose="020F0502020204030204" pitchFamily="34" charset="0"/>
              </a:rPr>
              <a:t>There is genetic anticipation</a:t>
            </a:r>
          </a:p>
          <a:p>
            <a:r>
              <a:rPr lang="en-US" sz="2400" b="1" dirty="0" smtClean="0">
                <a:latin typeface="Calibri" panose="020F0502020204030204" pitchFamily="34" charset="0"/>
              </a:rPr>
              <a:t>Clinical features </a:t>
            </a:r>
            <a:r>
              <a:rPr lang="en-US" sz="2400" dirty="0" smtClean="0">
                <a:latin typeface="Calibri" panose="020F0502020204030204" pitchFamily="34" charset="0"/>
              </a:rPr>
              <a:t>include dementia, epilepsy, chorea (random uncontrolled movements). Impaired memory and psychiatric features are seen in some</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91</a:t>
            </a:fld>
            <a:endParaRPr lang="en-US"/>
          </a:p>
        </p:txBody>
      </p:sp>
    </p:spTree>
    <p:extLst>
      <p:ext uri="{BB962C8B-B14F-4D97-AF65-F5344CB8AC3E}">
        <p14:creationId xmlns:p14="http://schemas.microsoft.com/office/powerpoint/2010/main" val="38716478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Huntington’s Disease </a:t>
            </a:r>
            <a:br>
              <a:rPr lang="en-US" dirty="0" smtClean="0">
                <a:latin typeface="Calibri" panose="020F0502020204030204" pitchFamily="34" charset="0"/>
              </a:rPr>
            </a:br>
            <a:r>
              <a:rPr lang="en-US" dirty="0" smtClean="0">
                <a:latin typeface="Calibri" panose="020F0502020204030204" pitchFamily="34" charset="0"/>
              </a:rPr>
              <a:t>CAG Repeats</a:t>
            </a:r>
            <a:endParaRPr lang="en-US" dirty="0">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7094" y="1753635"/>
            <a:ext cx="6907576" cy="4213622"/>
          </a:xfrm>
        </p:spPr>
      </p:pic>
      <p:sp>
        <p:nvSpPr>
          <p:cNvPr id="3" name="Slide Number Placeholder 2"/>
          <p:cNvSpPr>
            <a:spLocks noGrp="1"/>
          </p:cNvSpPr>
          <p:nvPr>
            <p:ph type="sldNum" sz="quarter" idx="12"/>
          </p:nvPr>
        </p:nvSpPr>
        <p:spPr/>
        <p:txBody>
          <a:bodyPr/>
          <a:lstStyle/>
          <a:p>
            <a:fld id="{28284D2C-8224-4A0C-99F3-ED2D38F528EA}" type="slidenum">
              <a:rPr lang="en-US" smtClean="0"/>
              <a:t>92</a:t>
            </a:fld>
            <a:endParaRPr lang="en-US"/>
          </a:p>
        </p:txBody>
      </p:sp>
    </p:spTree>
    <p:extLst>
      <p:ext uri="{BB962C8B-B14F-4D97-AF65-F5344CB8AC3E}">
        <p14:creationId xmlns:p14="http://schemas.microsoft.com/office/powerpoint/2010/main" val="5627121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rPr>
              <a:t>Huntington’s Disease</a:t>
            </a:r>
            <a:br>
              <a:rPr lang="en-US" dirty="0">
                <a:latin typeface="Calibri" panose="020F0502020204030204" pitchFamily="34" charset="0"/>
              </a:rPr>
            </a:br>
            <a:r>
              <a:rPr lang="en-US" dirty="0" smtClean="0">
                <a:latin typeface="Calibri" panose="020F0502020204030204" pitchFamily="34" charset="0"/>
              </a:rPr>
              <a:t>Diagnosis &amp; Treatment</a:t>
            </a: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panose="020F0502020204030204" pitchFamily="34" charset="0"/>
              </a:rPr>
              <a:t>Diagnosis </a:t>
            </a:r>
            <a:r>
              <a:rPr lang="en-US" sz="2400" dirty="0" smtClean="0">
                <a:latin typeface="Calibri" panose="020F0502020204030204" pitchFamily="34" charset="0"/>
              </a:rPr>
              <a:t>– Genetic testing to detect the CAG triplet repeat</a:t>
            </a:r>
          </a:p>
          <a:p>
            <a:r>
              <a:rPr lang="en-US" sz="2400" b="1" dirty="0" smtClean="0">
                <a:latin typeface="Calibri" panose="020F0502020204030204" pitchFamily="34" charset="0"/>
              </a:rPr>
              <a:t>Treatment</a:t>
            </a:r>
            <a:r>
              <a:rPr lang="en-US" sz="2400" dirty="0" smtClean="0">
                <a:latin typeface="Calibri" panose="020F0502020204030204" pitchFamily="34" charset="0"/>
              </a:rPr>
              <a:t> – Supportive. Benzodiazepines (tetrabenazine) for treatment of chorea. SSRI for depression.</a:t>
            </a:r>
          </a:p>
          <a:p>
            <a:r>
              <a:rPr lang="en-US" sz="2400" dirty="0" smtClean="0">
                <a:latin typeface="Calibri" panose="020F0502020204030204" pitchFamily="34" charset="0"/>
              </a:rPr>
              <a:t>Physiotherapy. </a:t>
            </a: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8284D2C-8224-4A0C-99F3-ED2D38F528EA}" type="slidenum">
              <a:rPr lang="en-US" smtClean="0"/>
              <a:t>93</a:t>
            </a:fld>
            <a:endParaRPr lang="en-US"/>
          </a:p>
        </p:txBody>
      </p:sp>
    </p:spTree>
    <p:extLst>
      <p:ext uri="{BB962C8B-B14F-4D97-AF65-F5344CB8AC3E}">
        <p14:creationId xmlns:p14="http://schemas.microsoft.com/office/powerpoint/2010/main" val="8785400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a:xfrm>
            <a:off x="11208115" y="6485084"/>
            <a:ext cx="855356" cy="290290"/>
          </a:xfrm>
        </p:spPr>
        <p:txBody>
          <a:bodyPr>
            <a:normAutofit/>
          </a:bodyPr>
          <a:lstStyle/>
          <a:p>
            <a:r>
              <a:rPr lang="en-US" sz="1200" dirty="0" smtClean="0"/>
              <a:t>sengukoi</a:t>
            </a:r>
            <a:endParaRPr lang="en-US" sz="1200" dirty="0"/>
          </a:p>
        </p:txBody>
      </p:sp>
      <p:sp>
        <p:nvSpPr>
          <p:cNvPr id="2" name="Slide Number Placeholder 1"/>
          <p:cNvSpPr>
            <a:spLocks noGrp="1"/>
          </p:cNvSpPr>
          <p:nvPr>
            <p:ph type="sldNum" sz="quarter" idx="12"/>
          </p:nvPr>
        </p:nvSpPr>
        <p:spPr/>
        <p:txBody>
          <a:bodyPr/>
          <a:lstStyle/>
          <a:p>
            <a:fld id="{28284D2C-8224-4A0C-99F3-ED2D38F528EA}" type="slidenum">
              <a:rPr lang="en-US" smtClean="0"/>
              <a:t>94</a:t>
            </a:fld>
            <a:endParaRPr lang="en-US"/>
          </a:p>
        </p:txBody>
      </p:sp>
    </p:spTree>
    <p:extLst>
      <p:ext uri="{BB962C8B-B14F-4D97-AF65-F5344CB8AC3E}">
        <p14:creationId xmlns:p14="http://schemas.microsoft.com/office/powerpoint/2010/main" val="2113594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1591</TotalTime>
  <Words>4078</Words>
  <Application>Microsoft Office PowerPoint</Application>
  <PresentationFormat>Widescreen</PresentationFormat>
  <Paragraphs>522</Paragraphs>
  <Slides>94</Slides>
  <Notes>14</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94</vt:i4>
      </vt:variant>
    </vt:vector>
  </HeadingPairs>
  <TitlesOfParts>
    <vt:vector size="102" baseType="lpstr">
      <vt:lpstr>Arial</vt:lpstr>
      <vt:lpstr>Calibri</vt:lpstr>
      <vt:lpstr>Calibri Light</vt:lpstr>
      <vt:lpstr>Century Gothic</vt:lpstr>
      <vt:lpstr>Wingdings</vt:lpstr>
      <vt:lpstr>Wingdings 3</vt:lpstr>
      <vt:lpstr>Wisp</vt:lpstr>
      <vt:lpstr>Custom Design</vt:lpstr>
      <vt:lpstr>Metabolic Disorders Of The Nervous System</vt:lpstr>
      <vt:lpstr>Classification (Based on the Cellular Organelle Involved)</vt:lpstr>
      <vt:lpstr>PART 1 Disorders that affect the cellular membrane</vt:lpstr>
      <vt:lpstr>Glucose Transporter Type 1 Deficiency Etiology </vt:lpstr>
      <vt:lpstr>GLUT1 Carrier Protein</vt:lpstr>
      <vt:lpstr>Glucose Transporter Type 1 Deficiency Clinical Features</vt:lpstr>
      <vt:lpstr>Glucose Transporter Type 1 Deficiency Diagnosis</vt:lpstr>
      <vt:lpstr>Glucose Transporter Type 1 Deficiency Treatment</vt:lpstr>
      <vt:lpstr>Menkes Disease Etiology</vt:lpstr>
      <vt:lpstr>Menkes Disease Etiology</vt:lpstr>
      <vt:lpstr>Menkes Disease Etiology</vt:lpstr>
      <vt:lpstr>Menkes Disease Clinical Features</vt:lpstr>
      <vt:lpstr>Menkes Disease Clinical Features</vt:lpstr>
      <vt:lpstr>Occipital Horn Syndrome</vt:lpstr>
      <vt:lpstr>Menkes Disease  Diagnosis</vt:lpstr>
      <vt:lpstr>Menkes Disease  Diagnosis</vt:lpstr>
      <vt:lpstr>Menkes Disease  Diagnosis</vt:lpstr>
      <vt:lpstr>Menkes Disease  Treatment</vt:lpstr>
      <vt:lpstr>Wilsons Disease Etiology</vt:lpstr>
      <vt:lpstr>Wilsons Disease Etiology</vt:lpstr>
      <vt:lpstr>Wilsons Disease Clinical Features</vt:lpstr>
      <vt:lpstr>Wilsons Disease Clinical Features</vt:lpstr>
      <vt:lpstr>Wilsons Disease Clinical Features</vt:lpstr>
      <vt:lpstr>Wilsons Disease Diagnosis  </vt:lpstr>
      <vt:lpstr>Wilsons Disease Diagnosis</vt:lpstr>
      <vt:lpstr>Wilsons Disease Treatment</vt:lpstr>
      <vt:lpstr>Segawa Disease Etiology</vt:lpstr>
      <vt:lpstr>Segawa Disease Clinical Features</vt:lpstr>
      <vt:lpstr>Segawa Disease Diagnosis &amp; Treatment</vt:lpstr>
      <vt:lpstr>PART 2 - Disorders of the intracellular organelle </vt:lpstr>
      <vt:lpstr>Peroxisomal diseases </vt:lpstr>
      <vt:lpstr>Peroxisomal Biogenesis Disorder (Zellweger Syndrome Spectrum)</vt:lpstr>
      <vt:lpstr>Peroxisomal Biogenesis Disorder (Zellweger Syndrome Spectrum)</vt:lpstr>
      <vt:lpstr>Peroxisomal Biogenesis Disorder (Zellweger Syndrome Spectrum)</vt:lpstr>
      <vt:lpstr>Disorders of Peroxisomal Beta Oxidation  Pseudo Zellweger Syndrome</vt:lpstr>
      <vt:lpstr>Disorders of Peroxisomal Beta Oxidation  Pseudo Adreno Leukodystrophy</vt:lpstr>
      <vt:lpstr>Disorders of Peroxisomal Beta Oxidation  Peroxisomal Bifunctional Enzyme Deficiency</vt:lpstr>
      <vt:lpstr>X Linked Adreno Leukodystrophy Etiology</vt:lpstr>
      <vt:lpstr>X Linked Adreno Leukodystrophy Clinical Features</vt:lpstr>
      <vt:lpstr>X Linked Adreno Leukodystrophy Diagnosis &amp; Treatment</vt:lpstr>
      <vt:lpstr>Pyruvate Metabolism Disorders Pyruvate Dehydrogenase Deficiency</vt:lpstr>
      <vt:lpstr>Pyruvate Metabolism Disorders Pyruvate Dehydrogenase Deficiency</vt:lpstr>
      <vt:lpstr>Pyruvate Metabolism Disorders Pyruvate Dehydrogenase Deficiency</vt:lpstr>
      <vt:lpstr>Pyruvate Carboxylase Deficiency</vt:lpstr>
      <vt:lpstr>Pyruvate Metabolism Disorders Pyruvate Carboxylase Deficiency</vt:lpstr>
      <vt:lpstr>Pyruvate Metabolism Disorders Pyruvate Carboxylase Deficiency</vt:lpstr>
      <vt:lpstr>Glycosylation disorders What is glycosylation? </vt:lpstr>
      <vt:lpstr>Glycosylation disorders </vt:lpstr>
      <vt:lpstr>Lysosomal diseases What are Lysosomes? </vt:lpstr>
      <vt:lpstr>Gauchers Disease Etiology</vt:lpstr>
      <vt:lpstr>Gauchers Disease Types &amp; Clinical Features</vt:lpstr>
      <vt:lpstr>Gauchers Disease Diagnosis &amp; Treatment</vt:lpstr>
      <vt:lpstr>Neimann-Pick Disease Etiology</vt:lpstr>
      <vt:lpstr>Neimann-Pick Disease Types &amp; Clinical Features</vt:lpstr>
      <vt:lpstr>Neimann-Pick Disease Diagnosis &amp; Treatment</vt:lpstr>
      <vt:lpstr>Tay Sachs Disease Etiology</vt:lpstr>
      <vt:lpstr>Tay Sachs Disease Types &amp; Clinical Features</vt:lpstr>
      <vt:lpstr>Tay Sachs Disease Diagnosis &amp; Treatment</vt:lpstr>
      <vt:lpstr>Krabbe Disease Etiology</vt:lpstr>
      <vt:lpstr>Krabbe Disease Clinical Features</vt:lpstr>
      <vt:lpstr>Krabbe Disease Diagnosis &amp; Treatment</vt:lpstr>
      <vt:lpstr>Mucopolysaccharidosis Etiology</vt:lpstr>
      <vt:lpstr>Mucopolysaccharidosis Clinical Features</vt:lpstr>
      <vt:lpstr>Mucopolysaccharidosis Diagnosis &amp; Treatment</vt:lpstr>
      <vt:lpstr>PART 3 – Enzyme Disorders </vt:lpstr>
      <vt:lpstr>Urea cycle disorders </vt:lpstr>
      <vt:lpstr>Urea cycle disorders Clinical Features &amp; Diagnosis</vt:lpstr>
      <vt:lpstr>Urea cycle disorders Treatment</vt:lpstr>
      <vt:lpstr>Galactosemia (AR) Etiology</vt:lpstr>
      <vt:lpstr>Galactosemia Clinical Features</vt:lpstr>
      <vt:lpstr>Galactosemia  Diagnosis &amp; Treatment</vt:lpstr>
      <vt:lpstr>Phenylketonuria Etiology</vt:lpstr>
      <vt:lpstr>Phenylketonuria Clinical features</vt:lpstr>
      <vt:lpstr>Phenylketonuria Treatment</vt:lpstr>
      <vt:lpstr>Glycine Encephalopathy Etiology </vt:lpstr>
      <vt:lpstr>Glycine Encephalopathy Clinical Features, Diagnosis &amp; Treatment </vt:lpstr>
      <vt:lpstr>Maple Syrup Urine Disease Etiology</vt:lpstr>
      <vt:lpstr>Maple Syrup Urine Disease Clinical Features</vt:lpstr>
      <vt:lpstr>Maple Syrup Urine Disease Diagnosis &amp; Treatment</vt:lpstr>
      <vt:lpstr>Lesch–Nyhan syndrome Etiology </vt:lpstr>
      <vt:lpstr>Lesch–Nyhan syndrome Clinical Features </vt:lpstr>
      <vt:lpstr>Lesch–Nyhan syndrome Diagnosis &amp; Treatment </vt:lpstr>
      <vt:lpstr>Pantothenate Kinase Deficiency Etiology</vt:lpstr>
      <vt:lpstr>Pantothenate Kinase Deficiency Clinical Features</vt:lpstr>
      <vt:lpstr>‘Eye of the tiger’ on MRI (due to the excess iron accumulation in the globus pallidus)</vt:lpstr>
      <vt:lpstr>Pantothenate Kinase Deficiency Treatment</vt:lpstr>
      <vt:lpstr>Cerebrotendinous Xanthomas Etiology</vt:lpstr>
      <vt:lpstr>Cerebrotendinous Xanthomas Clinical Features</vt:lpstr>
      <vt:lpstr>Cerebrotendinous Xanthomas MRI showing Cerebellar atrophy </vt:lpstr>
      <vt:lpstr>Cerebrotendinous Xanthomas Diagnosis &amp; Treatment</vt:lpstr>
      <vt:lpstr>Huntington’s Disease Etiology &amp; Clinical features</vt:lpstr>
      <vt:lpstr>Huntington’s Disease  CAG Repeats</vt:lpstr>
      <vt:lpstr>Huntington’s Disease Diagnosis &amp; Treatment</vt:lpstr>
      <vt:lpstr>sengukoi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Metabolic Disorders Of The Nervous System</dc:title>
  <dc:creator>Ravi Kummamuru</dc:creator>
  <cp:lastModifiedBy>Ravi Kummamuru</cp:lastModifiedBy>
  <cp:revision>112</cp:revision>
  <dcterms:created xsi:type="dcterms:W3CDTF">2015-07-02T17:22:55Z</dcterms:created>
  <dcterms:modified xsi:type="dcterms:W3CDTF">2015-07-07T07:26:31Z</dcterms:modified>
</cp:coreProperties>
</file>